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27"/>
  </p:notesMasterIdLst>
  <p:sldIdLst>
    <p:sldId id="324" r:id="rId5"/>
    <p:sldId id="257" r:id="rId6"/>
    <p:sldId id="258" r:id="rId7"/>
    <p:sldId id="275" r:id="rId8"/>
    <p:sldId id="299" r:id="rId9"/>
    <p:sldId id="277" r:id="rId10"/>
    <p:sldId id="300" r:id="rId11"/>
    <p:sldId id="279" r:id="rId12"/>
    <p:sldId id="301" r:id="rId13"/>
    <p:sldId id="281" r:id="rId14"/>
    <p:sldId id="302" r:id="rId15"/>
    <p:sldId id="283" r:id="rId16"/>
    <p:sldId id="338" r:id="rId17"/>
    <p:sldId id="284" r:id="rId18"/>
    <p:sldId id="339" r:id="rId19"/>
    <p:sldId id="286" r:id="rId20"/>
    <p:sldId id="343" r:id="rId21"/>
    <p:sldId id="340" r:id="rId22"/>
    <p:sldId id="344" r:id="rId23"/>
    <p:sldId id="292" r:id="rId24"/>
    <p:sldId id="341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jf29TyCSsarufbAj7c4cxx1767J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1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/>
    <p:restoredTop sz="94444" autoAdjust="0"/>
  </p:normalViewPr>
  <p:slideViewPr>
    <p:cSldViewPr snapToGrid="0">
      <p:cViewPr varScale="1">
        <p:scale>
          <a:sx n="96" d="100"/>
          <a:sy n="96" d="100"/>
        </p:scale>
        <p:origin x="6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47" Type="http://customschemas.google.com/relationships/presentationmetadata" Target="meta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ictionary.cambridge.org/us/dictionary/english/opinion" TargetMode="External"/><Relationship Id="rId13" Type="http://schemas.openxmlformats.org/officeDocument/2006/relationships/hyperlink" Target="https://dictionary.cambridge.org/us/dictionary/english/power" TargetMode="External"/><Relationship Id="rId18" Type="http://schemas.openxmlformats.org/officeDocument/2006/relationships/hyperlink" Target="https://dictionary.cambridge.org/us/dictionary/english/force" TargetMode="External"/><Relationship Id="rId3" Type="http://schemas.openxmlformats.org/officeDocument/2006/relationships/hyperlink" Target="https://dictionary.cambridge.org/us/dictionary/english/act" TargetMode="External"/><Relationship Id="rId21" Type="http://schemas.openxmlformats.org/officeDocument/2006/relationships/hyperlink" Target="https://dictionary.cambridge.org/us/dictionary/english/developing" TargetMode="External"/><Relationship Id="rId7" Type="http://schemas.openxmlformats.org/officeDocument/2006/relationships/hyperlink" Target="https://dictionary.cambridge.org/us/dictionary/english/people" TargetMode="External"/><Relationship Id="rId12" Type="http://schemas.openxmlformats.org/officeDocument/2006/relationships/hyperlink" Target="https://dictionary.cambridge.org/us/dictionary/english/authority" TargetMode="External"/><Relationship Id="rId17" Type="http://schemas.openxmlformats.org/officeDocument/2006/relationships/hyperlink" Target="https://dictionary.cambridge.org/us/dictionary/english/reduce" TargetMode="External"/><Relationship Id="rId2" Type="http://schemas.openxmlformats.org/officeDocument/2006/relationships/slide" Target="../slides/slide15.xml"/><Relationship Id="rId16" Type="http://schemas.openxmlformats.org/officeDocument/2006/relationships/hyperlink" Target="https://dictionary.cambridge.org/us/dictionary/english/happen" TargetMode="External"/><Relationship Id="rId20" Type="http://schemas.openxmlformats.org/officeDocument/2006/relationships/hyperlink" Target="https://dictionary.cambridge.org/us/dictionary/english/existing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ictionary.cambridge.org/us/dictionary/english/contain" TargetMode="External"/><Relationship Id="rId11" Type="http://schemas.openxmlformats.org/officeDocument/2006/relationships/hyperlink" Target="https://dictionary.cambridge.org/us/dictionary/english/group" TargetMode="External"/><Relationship Id="rId5" Type="http://schemas.openxmlformats.org/officeDocument/2006/relationships/hyperlink" Target="https://dictionary.cambridge.org/us/dictionary/english/especially" TargetMode="External"/><Relationship Id="rId15" Type="http://schemas.openxmlformats.org/officeDocument/2006/relationships/hyperlink" Target="https://dictionary.cambridge.org/us/dictionary/english/order" TargetMode="External"/><Relationship Id="rId10" Type="http://schemas.openxmlformats.org/officeDocument/2006/relationships/hyperlink" Target="https://dictionary.cambridge.org/us/dictionary/english/oppose" TargetMode="External"/><Relationship Id="rId19" Type="http://schemas.openxmlformats.org/officeDocument/2006/relationships/hyperlink" Target="https://dictionary.cambridge.org/us/dictionary/english/prevent" TargetMode="External"/><Relationship Id="rId4" Type="http://schemas.openxmlformats.org/officeDocument/2006/relationships/hyperlink" Target="https://dictionary.cambridge.org/us/dictionary/english/divide" TargetMode="External"/><Relationship Id="rId9" Type="http://schemas.openxmlformats.org/officeDocument/2006/relationships/hyperlink" Target="https://dictionary.cambridge.org/us/dictionary/english/completely" TargetMode="External"/><Relationship Id="rId14" Type="http://schemas.openxmlformats.org/officeDocument/2006/relationships/hyperlink" Target="https://dictionary.cambridge.org/us/dictionary/english/influence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us/dictionary/english/fel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ictionary.cambridge.org/us/dictionary/english/extreme" TargetMode="External"/><Relationship Id="rId5" Type="http://schemas.openxmlformats.org/officeDocument/2006/relationships/hyperlink" Target="https://dictionary.cambridge.org/us/dictionary/english/strongly" TargetMode="External"/><Relationship Id="rId4" Type="http://schemas.openxmlformats.org/officeDocument/2006/relationships/hyperlink" Target="https://dictionary.cambridge.org/us/dictionary/english/experienced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ictionary.cambridge.org/us/dictionary/english/close" TargetMode="External"/><Relationship Id="rId3" Type="http://schemas.openxmlformats.org/officeDocument/2006/relationships/hyperlink" Target="https://dictionary.cambridge.org/us/dictionary/english/cause" TargetMode="External"/><Relationship Id="rId7" Type="http://schemas.openxmlformats.org/officeDocument/2006/relationships/hyperlink" Target="https://dictionary.cambridge.org/us/dictionary/english/for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ictionary.cambridge.org/us/dictionary/english/part" TargetMode="External"/><Relationship Id="rId11" Type="http://schemas.openxmlformats.org/officeDocument/2006/relationships/hyperlink" Target="https://dictionary.cambridge.org/us/dictionary/english/organization" TargetMode="External"/><Relationship Id="rId5" Type="http://schemas.openxmlformats.org/officeDocument/2006/relationships/hyperlink" Target="https://dictionary.cambridge.org/us/dictionary/english/become" TargetMode="External"/><Relationship Id="rId10" Type="http://schemas.openxmlformats.org/officeDocument/2006/relationships/hyperlink" Target="https://dictionary.cambridge.org/us/dictionary/english/large" TargetMode="External"/><Relationship Id="rId4" Type="http://schemas.openxmlformats.org/officeDocument/2006/relationships/hyperlink" Target="https://dictionary.cambridge.org/us/dictionary/english/group" TargetMode="External"/><Relationship Id="rId9" Type="http://schemas.openxmlformats.org/officeDocument/2006/relationships/hyperlink" Target="https://dictionary.cambridge.org/us/dictionary/english/relationship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us/dictionary/english/wan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ictionary.cambridge.org/us/dictionary/english/achieve" TargetMode="External"/><Relationship Id="rId4" Type="http://schemas.openxmlformats.org/officeDocument/2006/relationships/hyperlink" Target="https://dictionary.cambridge.org/us/dictionary/english/succeed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A3561"/>
                </a:solidFill>
                <a:effectLst/>
                <a:latin typeface="Source Sans Pro" panose="020B0503030403020204" pitchFamily="34" charset="0"/>
              </a:rPr>
              <a:t>adjourn</a:t>
            </a:r>
            <a:r>
              <a:rPr lang="en-US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əˈdʒɜːrn</a:t>
            </a:r>
            <a:r>
              <a:rPr lang="en-US" b="0" i="0" dirty="0">
                <a:solidFill>
                  <a:srgbClr val="333333"/>
                </a:solidFill>
                <a:effectLst/>
                <a:latin typeface="Lucida Sans Unicode" panose="020B0602030504020204" pitchFamily="34" charset="0"/>
              </a:rPr>
              <a:t>/: </a:t>
            </a:r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to stop a meeting or an official process, especially a trial, for a period of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D5501A-5408-4FD2-99FC-29C3BD43C8C9}" type="slidenum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3583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none" dirty="0"/>
              <a:t>Polarization 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/ˌ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poʊ.lɚ.əˈzeɪ.ʃən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 the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act"/>
              </a:rPr>
              <a:t>act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dividing"/>
              </a:rPr>
              <a:t>dividing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something,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especially"/>
              </a:rPr>
              <a:t>especially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something that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contains"/>
              </a:rPr>
              <a:t>contains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different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7" tooltip="people"/>
              </a:rPr>
              <a:t>people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8" tooltip="opinions"/>
              </a:rPr>
              <a:t>opinions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into two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9" tooltip="completely"/>
              </a:rPr>
              <a:t>completely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0" tooltip="opposing"/>
              </a:rPr>
              <a:t>opposing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1" tooltip="groups"/>
              </a:rPr>
              <a:t>groups</a:t>
            </a:r>
            <a:endParaRPr lang="en-US" b="0" i="0" u="none" strike="noStrike" dirty="0">
              <a:solidFill>
                <a:srgbClr val="1D2A57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Exert 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ɪɡˈzɝːt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/: to use something such as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2" tooltip="authority"/>
              </a:rPr>
              <a:t>authority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3" tooltip="power"/>
              </a:rPr>
              <a:t>power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4" tooltip="influence"/>
              </a:rPr>
              <a:t>influence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etc. in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5" tooltip="order"/>
              </a:rPr>
              <a:t>order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to make something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6" tooltip="happen"/>
              </a:rPr>
              <a:t>happen</a:t>
            </a:r>
            <a:endParaRPr lang="en-US" b="0" i="0" u="none" strike="noStrike" dirty="0">
              <a:solidFill>
                <a:srgbClr val="1D2A57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Subdue /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səbˈdu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ː/: to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7" tooltip="reduce"/>
              </a:rPr>
              <a:t>reduce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the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8" tooltip="force"/>
              </a:rPr>
              <a:t>force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of something, or to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9" tooltip="prevent"/>
              </a:rPr>
              <a:t>prevent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something from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20" tooltip="existing"/>
              </a:rPr>
              <a:t>existing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21" tooltip="developing"/>
              </a:rPr>
              <a:t>developing</a:t>
            </a:r>
            <a:endParaRPr b="0" u="none" dirty="0"/>
          </a:p>
        </p:txBody>
      </p:sp>
      <p:sp>
        <p:nvSpPr>
          <p:cNvPr id="549" name="Google Shape;54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6438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7" name="Google Shape;61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5" name="Google Shape;62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5" name="Google Shape;62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5345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 fontAlgn="auto"/>
            <a:r>
              <a:rPr lang="en-US" sz="1200" dirty="0">
                <a:solidFill>
                  <a:schemeClr val="bg1"/>
                </a:solidFill>
              </a:rPr>
              <a:t>Profound 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prəˈfaʊnd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felt"/>
              </a:rPr>
              <a:t>felt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experienced"/>
              </a:rPr>
              <a:t>experienced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very 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strongly"/>
              </a:rPr>
              <a:t>strongly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or in an </a:t>
            </a:r>
            <a:r>
              <a:rPr lang="en-US" b="1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extreme"/>
              </a:rPr>
              <a:t>extreme</a:t>
            </a:r>
            <a:r>
              <a:rPr lang="en-US" b="1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way</a:t>
            </a:r>
            <a:endParaRPr lang="en-US" dirty="0"/>
          </a:p>
        </p:txBody>
      </p:sp>
      <p:sp>
        <p:nvSpPr>
          <p:cNvPr id="474" name="Google Shape;47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u="none" dirty="0"/>
              <a:t>Affiliation /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əˌfɪl.iˈeɪ.ʃən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 Affiliate (v) to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cause"/>
              </a:rPr>
              <a:t>cause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a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group"/>
              </a:rPr>
              <a:t>group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to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become"/>
              </a:rPr>
              <a:t>become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part"/>
              </a:rPr>
              <a:t>part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of or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7" tooltip="form"/>
              </a:rPr>
              <a:t>form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a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8" tooltip="close"/>
              </a:rPr>
              <a:t>close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9" tooltip="relationship"/>
              </a:rPr>
              <a:t>relationship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with another, usually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0" tooltip="larger"/>
              </a:rPr>
              <a:t>larger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group"/>
              </a:rPr>
              <a:t>group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or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1" tooltip="organization"/>
              </a:rPr>
              <a:t>organization</a:t>
            </a:r>
            <a:endParaRPr lang="en-US" b="0" u="none" dirty="0"/>
          </a:p>
        </p:txBody>
      </p:sp>
      <p:sp>
        <p:nvSpPr>
          <p:cNvPr id="489" name="Google Shape;4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3352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u="none" dirty="0"/>
              <a:t>Elude 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iˈluːd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 If something that you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want"/>
              </a:rPr>
              <a:t>want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eludes you, you do not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succeed"/>
              </a:rPr>
              <a:t>succeed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in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achieving"/>
              </a:rPr>
              <a:t>achieving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it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LẢNG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TRÁNH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TRỐN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TRÁNH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VƯỢT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QUÁ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KHẢ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NĂNG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KIẾN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THỨC</a:t>
            </a:r>
            <a:endParaRPr lang="en-US" b="0" u="none" dirty="0"/>
          </a:p>
        </p:txBody>
      </p:sp>
      <p:sp>
        <p:nvSpPr>
          <p:cNvPr id="489" name="Google Shape;4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108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="0" u="none" dirty="0"/>
          </a:p>
        </p:txBody>
      </p:sp>
      <p:sp>
        <p:nvSpPr>
          <p:cNvPr id="489" name="Google Shape;4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8329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5C1BE-AB6F-440E-87D5-1EF5B65C5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F8FA3D-0395-4C27-8C5D-FAB489D1E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DFAD7-D976-4910-A600-2B55437C7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415E8-9258-40DF-9358-2B7D8D544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19286-33C2-451B-BCF0-F492AFF2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5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0A39-1B9A-484C-B688-BB81068A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0FBD1-5A06-494C-9BCB-309B2F95C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6744F-5DE5-4F87-B41F-8A80676B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9465C-C69D-4FBD-82E4-8F8989C3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F4902-FC4B-467F-965F-B0AD9779A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5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FCB8B3-D50A-44EE-B0C7-EC1C9387E1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46252-6378-4B1E-99CB-5B1ACE433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8DFB2-FB36-4669-8A75-5866886F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5F5D3-7466-41FC-8A32-ECBF9D545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00B97-76AC-4FC3-A0BF-B600DDDA8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18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3A97B-9E07-49D5-895B-12D46C3A6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2AF67-8977-4CE6-91B6-D96DE3E13951}" type="datetime1">
              <a:rPr lang="en-US" altLang="x-none"/>
              <a:pPr>
                <a:defRPr/>
              </a:pPr>
              <a:t>4/13/2023</a:t>
            </a:fld>
            <a:endParaRPr lang="en-US" altLang="x-non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FB91320-6392-4915-8676-4DAB3A6C04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D98E450-3401-41F7-BBC2-80A15509FD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58F3BD6-2415-4D84-A6F7-46564EDB72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13110524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8D743-F6B2-4607-A0A5-E147F6500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05793E-84E0-4922-BE34-D50100155B95}" type="datetime1">
              <a:rPr lang="en-US" altLang="x-none"/>
              <a:pPr>
                <a:defRPr/>
              </a:pPr>
              <a:t>4/13/2023</a:t>
            </a:fld>
            <a:endParaRPr lang="en-US" altLang="x-non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B3FAD-61BD-4BE0-BFD7-6ADEF0ED1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5C25DFC-96AB-47BE-B11F-6743750942A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F990CE5-50A5-47B6-BE51-A3D0DF05651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12033313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E9EAF-2AA2-485D-AA05-75AF81C54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7CEEF0-57BA-423D-B86C-87FE20668685}" type="datetime1">
              <a:rPr lang="en-US" altLang="x-none"/>
              <a:pPr>
                <a:defRPr/>
              </a:pPr>
              <a:t>4/13/2023</a:t>
            </a:fld>
            <a:endParaRPr lang="en-US" altLang="x-non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C72EA15-F78D-4ED2-AFD2-8F7E962A0C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ED5A7BE-2151-47E3-930A-65011D0497CA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C2F507A-83DA-4C5C-874D-80FD6072B2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94999049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8C0D551-44C3-4BBD-9C44-510206B75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3AB636-961C-442F-BC9A-9D5488376698}" type="datetime1">
              <a:rPr lang="en-US" altLang="x-none"/>
              <a:pPr>
                <a:defRPr/>
              </a:pPr>
              <a:t>4/13/2023</a:t>
            </a:fld>
            <a:endParaRPr lang="en-US" alt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3E746-53B7-439D-9E90-700899C00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D0F6C20-6E72-4BCD-8659-E9754B7CF61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AF9BC6B-E1A5-423F-9F4E-2AE4794B06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63207585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F0A3D7C-328F-429A-A069-44CD9BDA9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3BCE2-7EAB-4180-9199-218E1E8BCAFC}" type="datetime1">
              <a:rPr lang="en-US" altLang="x-none"/>
              <a:pPr>
                <a:defRPr/>
              </a:pPr>
              <a:t>4/13/2023</a:t>
            </a:fld>
            <a:endParaRPr lang="en-US" altLang="x-none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D9205D6-E13E-4E9F-B75C-2C91EAB91A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B0D5605-7B9B-41AE-980F-C2935E40308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4ED828F-A73D-453E-967E-FB169B90B7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41553944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0E67C31-2A3F-476D-9DAC-E8B365A9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656897-1369-4EF0-9937-D6F81251A2D2}" type="datetime1">
              <a:rPr lang="en-US" altLang="x-none"/>
              <a:pPr>
                <a:defRPr/>
              </a:pPr>
              <a:t>4/13/2023</a:t>
            </a:fld>
            <a:endParaRPr lang="en-US" altLang="x-none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DD0D98B-BF56-4CE2-8D9B-1C626F5B1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6CEDB23-E1A6-4528-ADE8-F1D4D3DF906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5CA4851-D7A2-48CD-82A5-00D77BA5F7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82606451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292A670-FCAD-4662-BFD3-1D88327C6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B6C51-4930-4001-81C6-96F399FC29FB}" type="datetime1">
              <a:rPr lang="en-US" altLang="x-none"/>
              <a:pPr>
                <a:defRPr/>
              </a:pPr>
              <a:t>4/13/2023</a:t>
            </a:fld>
            <a:endParaRPr lang="en-US" altLang="x-none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3C8C28B-2CA4-4424-8521-8F1667DE33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DE595AD-0A0F-48BC-8639-55B54E7F6A1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4F8BB-C947-4FD7-B1A2-3A9C27CCD8E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25816808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00B3C62-CCAF-4130-B229-341F9EF1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8EED6-C87C-40A5-9465-0433BDEB93F7}" type="datetime1">
              <a:rPr lang="en-US" altLang="x-none"/>
              <a:pPr>
                <a:defRPr/>
              </a:pPr>
              <a:t>4/13/2023</a:t>
            </a:fld>
            <a:endParaRPr lang="en-US" alt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31916-18D3-473C-9553-5FAD94EF47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DB73734-1AA7-4F42-B6D0-9529D2C98B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4537289-4330-4105-90B7-A8ADA8D19D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301532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BCAC7-AACD-4EA1-A97C-952F61C5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B655B-FA43-4172-B423-57922AD64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22891-71B5-4DE5-89EE-4E3B2B6EB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66FB3-4AFF-422F-B9F3-F2F24E5F2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23A3D-622B-495B-A591-952373C52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36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B65F434-E020-49B0-936F-3366FA34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EE8C1-747E-47EF-B9F2-4449235F76E2}" type="datetime1">
              <a:rPr lang="en-US" altLang="x-none"/>
              <a:pPr>
                <a:defRPr/>
              </a:pPr>
              <a:t>4/13/2023</a:t>
            </a:fld>
            <a:endParaRPr lang="en-US" alt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738B1-9138-4D24-BE25-A144AD6390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CDFE8DF-28D3-4EBE-9ADA-D91A5909638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9C682B8-08CA-42AE-A8CD-87562A6A51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19820078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7E066-56E4-4D3D-8388-2DE5827E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080A4-63D7-41B1-B84F-398A41D449E1}" type="datetime1">
              <a:rPr lang="en-US" altLang="x-none"/>
              <a:pPr>
                <a:defRPr/>
              </a:pPr>
              <a:t>4/13/2023</a:t>
            </a:fld>
            <a:endParaRPr lang="en-US" altLang="x-non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20776EE-605B-4128-9AC6-C42848D50B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1DCDDD-7A21-492E-9225-8F0DB53ACEE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C3ECF62-62EF-40E1-8A68-9B809D981B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10678900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5B2DA-0E57-4ACC-A122-5BB4C07C6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1F08F-37A3-4A99-AAD4-9C7A28A1C3F5}" type="datetime1">
              <a:rPr lang="en-US" altLang="x-none"/>
              <a:pPr>
                <a:defRPr/>
              </a:pPr>
              <a:t>4/13/2023</a:t>
            </a:fld>
            <a:endParaRPr lang="en-US" altLang="x-none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F0159A4-D947-476E-9307-4FB3D8DDA2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216EBC-59C7-4EEC-88A6-7ACF6F70D06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7F5268B-FD6B-4ECC-BA17-2F62ED57BC7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798892989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Google Shape;17;p36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6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6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6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6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6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6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6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6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6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6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6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6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6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6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6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6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6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36;p36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7" name="Google Shape;37;p36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6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6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36"/>
          <p:cNvSpPr txBox="1"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5400"/>
              <a:buFont typeface="Arial"/>
              <a:buNone/>
              <a:defRPr sz="5400"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 b="0">
                <a:solidFill>
                  <a:srgbClr val="FFFEFF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8750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7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7" name="Google Shape;47;p37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7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7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7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7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7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7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7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7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7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7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7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7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7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7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7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7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7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7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7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7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" name="Google Shape;68;p37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9" name="Google Shape;69;p3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7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7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body" idx="1"/>
          </p:nvPr>
        </p:nvSpPr>
        <p:spPr>
          <a:xfrm>
            <a:off x="5118447" y="803186"/>
            <a:ext cx="6281873" cy="524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47989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9" name="Google Shape;79;p38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8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8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8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8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8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8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8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8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8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8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8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8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8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8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8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8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8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8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8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8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Google Shape;100;p3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01" name="Google Shape;101;p38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8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8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38"/>
          <p:cNvSpPr txBox="1"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8"/>
          <p:cNvSpPr txBox="1">
            <a:spLocks noGrp="1"/>
          </p:cNvSpPr>
          <p:nvPr>
            <p:ph type="body" idx="1"/>
          </p:nvPr>
        </p:nvSpPr>
        <p:spPr>
          <a:xfrm>
            <a:off x="5120878" y="803187"/>
            <a:ext cx="6269591" cy="238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06" name="Google Shape;106;p38"/>
          <p:cNvSpPr txBox="1">
            <a:spLocks noGrp="1"/>
          </p:cNvSpPr>
          <p:nvPr>
            <p:ph type="body" idx="2"/>
          </p:nvPr>
        </p:nvSpPr>
        <p:spPr>
          <a:xfrm>
            <a:off x="5118447" y="3672162"/>
            <a:ext cx="6272022" cy="2383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07" name="Google Shape;107;p38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8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8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50193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9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9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9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635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40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6" name="Google Shape;116;p40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0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0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0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0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0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0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0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0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0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0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0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0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0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0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0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0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0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0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0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0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" name="Google Shape;137;p4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38" name="Google Shape;138;p40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0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0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40"/>
          <p:cNvSpPr txBox="1"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0"/>
          <p:cNvSpPr txBox="1"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9pPr>
          </a:lstStyle>
          <a:p>
            <a:endParaRPr/>
          </a:p>
        </p:txBody>
      </p:sp>
      <p:sp>
        <p:nvSpPr>
          <p:cNvPr id="143" name="Google Shape;143;p40"/>
          <p:cNvSpPr txBox="1">
            <a:spLocks noGrp="1"/>
          </p:cNvSpPr>
          <p:nvPr>
            <p:ph type="body" idx="2"/>
          </p:nvPr>
        </p:nvSpPr>
        <p:spPr>
          <a:xfrm>
            <a:off x="5125305" y="1488985"/>
            <a:ext cx="6264350" cy="169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44" name="Google Shape;144;p40"/>
          <p:cNvSpPr txBox="1">
            <a:spLocks noGrp="1"/>
          </p:cNvSpPr>
          <p:nvPr>
            <p:ph type="body" idx="3"/>
          </p:nvPr>
        </p:nvSpPr>
        <p:spPr>
          <a:xfrm>
            <a:off x="5118653" y="3665887"/>
            <a:ext cx="626441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 b="1"/>
            </a:lvl9pPr>
          </a:lstStyle>
          <a:p>
            <a:endParaRPr/>
          </a:p>
        </p:txBody>
      </p:sp>
      <p:sp>
        <p:nvSpPr>
          <p:cNvPr id="145" name="Google Shape;145;p40"/>
          <p:cNvSpPr txBox="1">
            <a:spLocks noGrp="1"/>
          </p:cNvSpPr>
          <p:nvPr>
            <p:ph type="body" idx="4"/>
          </p:nvPr>
        </p:nvSpPr>
        <p:spPr>
          <a:xfrm>
            <a:off x="5118447" y="4351687"/>
            <a:ext cx="6265588" cy="170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46" name="Google Shape;146;p40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0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0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85563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41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51" name="Google Shape;151;p41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1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1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1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1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1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1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1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1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1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1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1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1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1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1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1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1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1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1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1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1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4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73" name="Google Shape;173;p4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1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41"/>
          <p:cNvSpPr txBox="1"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Arial"/>
              <a:buNone/>
              <a:defRPr sz="3200"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1"/>
          <p:cNvSpPr txBox="1">
            <a:spLocks noGrp="1"/>
          </p:cNvSpPr>
          <p:nvPr>
            <p:ph type="body" idx="1"/>
          </p:nvPr>
        </p:nvSpPr>
        <p:spPr>
          <a:xfrm>
            <a:off x="5109983" y="802809"/>
            <a:ext cx="6275035" cy="52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78" name="Google Shape;178;p41"/>
          <p:cNvSpPr txBox="1">
            <a:spLocks noGrp="1"/>
          </p:cNvSpPr>
          <p:nvPr>
            <p:ph type="body" idx="2"/>
          </p:nvPr>
        </p:nvSpPr>
        <p:spPr>
          <a:xfrm>
            <a:off x="888631" y="3580186"/>
            <a:ext cx="3501197" cy="122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41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1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1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7417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4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4" name="Google Shape;184;p42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2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2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2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2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2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2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2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2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2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2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2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2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2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2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2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2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2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2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" name="Google Shape;203;p42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204" name="Google Shape;204;p42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2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2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42"/>
          <p:cNvSpPr txBox="1"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400"/>
              <a:buFont typeface="Arial"/>
              <a:buNone/>
              <a:defRPr sz="4400"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2"/>
          <p:cNvSpPr txBox="1"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76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42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2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005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2976-2A36-42A7-976C-1D38BDDFA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7F21F-617A-4181-8947-EF3AD681A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B7763-8E6D-4066-BD22-6F87273D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343D3-CA81-40FD-97E4-CFF58A729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0D2EF-F58A-4A83-8B60-AA16A0EE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73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4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14" name="Google Shape;214;p43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3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3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3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3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3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3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3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3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3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3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3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3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3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3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3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3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3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3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3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4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6" name="Google Shape;236;p43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3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43"/>
          <p:cNvSpPr txBox="1"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3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3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3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76031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44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45" name="Google Shape;245;p44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4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4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4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4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4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4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4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4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4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4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4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4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4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4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4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4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4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4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44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265" name="Google Shape;265;p44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4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4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" name="Google Shape;268;p44"/>
          <p:cNvSpPr>
            <a:spLocks noGrp="1"/>
          </p:cNvSpPr>
          <p:nvPr>
            <p:ph type="pic" idx="2"/>
          </p:nvPr>
        </p:nvSpPr>
        <p:spPr>
          <a:xfrm>
            <a:off x="7543510" y="0"/>
            <a:ext cx="464849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308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600"/>
              <a:buFont typeface="Arial"/>
              <a:buNone/>
              <a:defRPr sz="3600"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body" idx="1"/>
          </p:nvPr>
        </p:nvSpPr>
        <p:spPr>
          <a:xfrm>
            <a:off x="885443" y="3545012"/>
            <a:ext cx="5776646" cy="1274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  <a:defRPr sz="18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4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2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000"/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5942203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sldNum" idx="12"/>
          </p:nvPr>
        </p:nvSpPr>
        <p:spPr>
          <a:xfrm>
            <a:off x="5828377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83390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45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76" name="Google Shape;276;p45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5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5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5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5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5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5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5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5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5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5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5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5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5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5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5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5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5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5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5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5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" name="Google Shape;297;p45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98" name="Google Shape;298;p45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5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5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45"/>
          <p:cNvSpPr txBox="1"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5"/>
          <p:cNvSpPr txBox="1">
            <a:spLocks noGrp="1"/>
          </p:cNvSpPr>
          <p:nvPr>
            <p:ph type="body" idx="1"/>
          </p:nvPr>
        </p:nvSpPr>
        <p:spPr>
          <a:xfrm rot="5400000">
            <a:off x="5618955" y="285746"/>
            <a:ext cx="5257090" cy="6275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03" name="Google Shape;303;p45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5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5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22864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46"/>
          <p:cNvGrpSpPr/>
          <p:nvPr/>
        </p:nvGrpSpPr>
        <p:grpSpPr>
          <a:xfrm flipH="1">
            <a:off x="-1" y="0"/>
            <a:ext cx="12584114" cy="6853238"/>
            <a:chOff x="-417513" y="0"/>
            <a:chExt cx="12584114" cy="6853238"/>
          </a:xfrm>
        </p:grpSpPr>
        <p:sp>
          <p:nvSpPr>
            <p:cNvPr id="308" name="Google Shape;308;p46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6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6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6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6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6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6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6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6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6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6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6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6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6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6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6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6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46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330" name="Google Shape;330;p46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6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 rot="5400000">
            <a:off x="8329814" y="1827548"/>
            <a:ext cx="2456442" cy="3501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46"/>
          <p:cNvSpPr txBox="1">
            <a:spLocks noGrp="1"/>
          </p:cNvSpPr>
          <p:nvPr>
            <p:ph type="body" idx="1"/>
          </p:nvPr>
        </p:nvSpPr>
        <p:spPr>
          <a:xfrm rot="5400000">
            <a:off x="1308406" y="292784"/>
            <a:ext cx="5257303" cy="6268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35" name="Google Shape;335;p46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6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46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49672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7"/>
          <p:cNvSpPr txBox="1">
            <a:spLocks noGrp="1"/>
          </p:cNvSpPr>
          <p:nvPr>
            <p:ph type="ctrTitle"/>
          </p:nvPr>
        </p:nvSpPr>
        <p:spPr>
          <a:xfrm>
            <a:off x="1758900" y="2978025"/>
            <a:ext cx="89072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cxnSp>
        <p:nvCxnSpPr>
          <p:cNvPr id="11" name="Google Shape;11;p57"/>
          <p:cNvCxnSpPr>
            <a:stCxn id="12" idx="4"/>
          </p:cNvCxnSpPr>
          <p:nvPr/>
        </p:nvCxnSpPr>
        <p:spPr>
          <a:xfrm>
            <a:off x="1253000" y="3776633"/>
            <a:ext cx="0" cy="3081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57"/>
          <p:cNvSpPr/>
          <p:nvPr/>
        </p:nvSpPr>
        <p:spPr>
          <a:xfrm>
            <a:off x="1127000" y="3524633"/>
            <a:ext cx="252000" cy="252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63463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 key color">
    <p:bg>
      <p:bgPr>
        <a:solidFill>
          <a:schemeClr val="accen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8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5" name="Google Shape;15;p58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58"/>
          <p:cNvSpPr/>
          <p:nvPr/>
        </p:nvSpPr>
        <p:spPr>
          <a:xfrm>
            <a:off x="1126233" y="3294400"/>
            <a:ext cx="269200" cy="269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23584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9"/>
          <p:cNvSpPr txBox="1">
            <a:spLocks noGrp="1"/>
          </p:cNvSpPr>
          <p:nvPr>
            <p:ph type="title"/>
          </p:nvPr>
        </p:nvSpPr>
        <p:spPr>
          <a:xfrm>
            <a:off x="1553967" y="732865"/>
            <a:ext cx="9144000" cy="4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9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0" name="Google Shape;20;p59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59"/>
          <p:cNvSpPr/>
          <p:nvPr/>
        </p:nvSpPr>
        <p:spPr>
          <a:xfrm>
            <a:off x="1165861" y="807725"/>
            <a:ext cx="190000" cy="190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58200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solidFill>
          <a:schemeClr val="accen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0"/>
          <p:cNvSpPr txBox="1">
            <a:spLocks noGrp="1"/>
          </p:cNvSpPr>
          <p:nvPr>
            <p:ph type="title"/>
          </p:nvPr>
        </p:nvSpPr>
        <p:spPr>
          <a:xfrm>
            <a:off x="1553967" y="732865"/>
            <a:ext cx="9144000" cy="4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0"/>
          <p:cNvSpPr txBox="1">
            <a:spLocks noGrp="1"/>
          </p:cNvSpPr>
          <p:nvPr>
            <p:ph type="body" idx="1"/>
          </p:nvPr>
        </p:nvSpPr>
        <p:spPr>
          <a:xfrm>
            <a:off x="1553967" y="1565489"/>
            <a:ext cx="44092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◦"/>
              <a:defRPr sz="2667"/>
            </a:lvl1pPr>
            <a:lvl2pPr marL="1219170" lvl="1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25" name="Google Shape;25;p60"/>
          <p:cNvSpPr txBox="1">
            <a:spLocks noGrp="1"/>
          </p:cNvSpPr>
          <p:nvPr>
            <p:ph type="body" idx="2"/>
          </p:nvPr>
        </p:nvSpPr>
        <p:spPr>
          <a:xfrm>
            <a:off x="6228760" y="1565489"/>
            <a:ext cx="44092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◦"/>
              <a:defRPr sz="2667"/>
            </a:lvl1pPr>
            <a:lvl2pPr marL="1219170" lvl="1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26" name="Google Shape;26;p60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7" name="Google Shape;27;p60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28;p60"/>
          <p:cNvSpPr/>
          <p:nvPr/>
        </p:nvSpPr>
        <p:spPr>
          <a:xfrm>
            <a:off x="1165861" y="807725"/>
            <a:ext cx="190000" cy="190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0"/>
          <p:cNvSpPr/>
          <p:nvPr/>
        </p:nvSpPr>
        <p:spPr>
          <a:xfrm>
            <a:off x="1126233" y="1867628"/>
            <a:ext cx="269200" cy="269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93162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2"/>
          <p:cNvSpPr txBox="1">
            <a:spLocks noGrp="1"/>
          </p:cNvSpPr>
          <p:nvPr>
            <p:ph type="ctrTitle"/>
          </p:nvPr>
        </p:nvSpPr>
        <p:spPr>
          <a:xfrm>
            <a:off x="2040233" y="3077051"/>
            <a:ext cx="9022800" cy="7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39" name="Google Shape;39;p62"/>
          <p:cNvSpPr txBox="1">
            <a:spLocks noGrp="1"/>
          </p:cNvSpPr>
          <p:nvPr>
            <p:ph type="subTitle" idx="1"/>
          </p:nvPr>
        </p:nvSpPr>
        <p:spPr>
          <a:xfrm>
            <a:off x="2089768" y="3710551"/>
            <a:ext cx="9237200" cy="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2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41" name="Google Shape;41;p62"/>
          <p:cNvCxnSpPr/>
          <p:nvPr/>
        </p:nvCxnSpPr>
        <p:spPr>
          <a:xfrm>
            <a:off x="125286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62"/>
          <p:cNvSpPr/>
          <p:nvPr/>
        </p:nvSpPr>
        <p:spPr>
          <a:xfrm flipH="1">
            <a:off x="843408" y="3023204"/>
            <a:ext cx="819200" cy="819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69755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63"/>
          <p:cNvCxnSpPr/>
          <p:nvPr/>
        </p:nvCxnSpPr>
        <p:spPr>
          <a:xfrm>
            <a:off x="126084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63"/>
          <p:cNvSpPr/>
          <p:nvPr/>
        </p:nvSpPr>
        <p:spPr>
          <a:xfrm>
            <a:off x="851100" y="3023223"/>
            <a:ext cx="819200" cy="819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3"/>
          <p:cNvSpPr txBox="1">
            <a:spLocks noGrp="1"/>
          </p:cNvSpPr>
          <p:nvPr>
            <p:ph type="body" idx="1"/>
          </p:nvPr>
        </p:nvSpPr>
        <p:spPr>
          <a:xfrm>
            <a:off x="2177633" y="2882400"/>
            <a:ext cx="89340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41853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Char char="◦"/>
              <a:defRPr sz="3733" i="1">
                <a:solidFill>
                  <a:schemeClr val="accent1"/>
                </a:solidFill>
              </a:defRPr>
            </a:lvl1pPr>
            <a:lvl2pPr marL="1219170" lvl="1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▫"/>
              <a:defRPr sz="3733" i="1">
                <a:solidFill>
                  <a:schemeClr val="accent1"/>
                </a:solidFill>
              </a:defRPr>
            </a:lvl2pPr>
            <a:lvl3pPr marL="1828754" lvl="2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 i="1">
                <a:solidFill>
                  <a:schemeClr val="accent1"/>
                </a:solidFill>
              </a:defRPr>
            </a:lvl3pPr>
            <a:lvl4pPr marL="2438339" lvl="3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3733" i="1">
                <a:solidFill>
                  <a:schemeClr val="accent1"/>
                </a:solidFill>
              </a:defRPr>
            </a:lvl4pPr>
            <a:lvl5pPr marL="3047924" lvl="4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3733" i="1">
                <a:solidFill>
                  <a:schemeClr val="accent1"/>
                </a:solidFill>
              </a:defRPr>
            </a:lvl5pPr>
            <a:lvl6pPr marL="3657509" lvl="5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3733" i="1">
                <a:solidFill>
                  <a:schemeClr val="accent1"/>
                </a:solidFill>
              </a:defRPr>
            </a:lvl6pPr>
            <a:lvl7pPr marL="4267093" lvl="6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3733" i="1">
                <a:solidFill>
                  <a:schemeClr val="accent1"/>
                </a:solidFill>
              </a:defRPr>
            </a:lvl7pPr>
            <a:lvl8pPr marL="4876678" lvl="7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3733" i="1">
                <a:solidFill>
                  <a:schemeClr val="accent1"/>
                </a:solidFill>
              </a:defRPr>
            </a:lvl8pPr>
            <a:lvl9pPr marL="5486263" lvl="8" indent="-54185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3733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3"/>
          <p:cNvSpPr txBox="1"/>
          <p:nvPr/>
        </p:nvSpPr>
        <p:spPr>
          <a:xfrm>
            <a:off x="382055" y="2992041"/>
            <a:ext cx="1741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6400" b="1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sz="6400" b="1" i="0" u="none" strike="noStrike" cap="none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8" name="Google Shape;48;p63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921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1208F-9D74-4704-8C83-39AD57AE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EE442-B404-4E52-8C62-4E55C54083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C5EE1-50EE-4987-BBA8-26D2B164B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6F9AE-EDE9-4389-955A-151334666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EFC9F-2AC4-4398-ACD1-2F32CBAC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243B8-ADE8-4B99-95B5-24A56B0B9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013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">
    <p:bg>
      <p:bgPr>
        <a:solidFill>
          <a:schemeClr val="accent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4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32350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5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56" name="Google Shape;56;p65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" name="Google Shape;57;p65"/>
          <p:cNvSpPr/>
          <p:nvPr/>
        </p:nvSpPr>
        <p:spPr>
          <a:xfrm>
            <a:off x="1126233" y="3294400"/>
            <a:ext cx="269200" cy="269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9537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solidFill>
          <a:schemeClr val="accen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6"/>
          <p:cNvSpPr txBox="1">
            <a:spLocks noGrp="1"/>
          </p:cNvSpPr>
          <p:nvPr>
            <p:ph type="title"/>
          </p:nvPr>
        </p:nvSpPr>
        <p:spPr>
          <a:xfrm>
            <a:off x="1553967" y="732865"/>
            <a:ext cx="9144000" cy="4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6"/>
          <p:cNvSpPr txBox="1">
            <a:spLocks noGrp="1"/>
          </p:cNvSpPr>
          <p:nvPr>
            <p:ph type="body" idx="1"/>
          </p:nvPr>
        </p:nvSpPr>
        <p:spPr>
          <a:xfrm>
            <a:off x="1553967" y="1589731"/>
            <a:ext cx="3204800" cy="48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◦"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61" name="Google Shape;61;p66"/>
          <p:cNvSpPr txBox="1">
            <a:spLocks noGrp="1"/>
          </p:cNvSpPr>
          <p:nvPr>
            <p:ph type="body" idx="2"/>
          </p:nvPr>
        </p:nvSpPr>
        <p:spPr>
          <a:xfrm>
            <a:off x="4922999" y="1589731"/>
            <a:ext cx="3204800" cy="48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◦"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62" name="Google Shape;62;p66"/>
          <p:cNvSpPr txBox="1">
            <a:spLocks noGrp="1"/>
          </p:cNvSpPr>
          <p:nvPr>
            <p:ph type="body" idx="3"/>
          </p:nvPr>
        </p:nvSpPr>
        <p:spPr>
          <a:xfrm>
            <a:off x="8292031" y="1589731"/>
            <a:ext cx="3204800" cy="48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◦"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63" name="Google Shape;63;p66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64" name="Google Shape;64;p66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66"/>
          <p:cNvSpPr/>
          <p:nvPr/>
        </p:nvSpPr>
        <p:spPr>
          <a:xfrm>
            <a:off x="1165861" y="807725"/>
            <a:ext cx="190000" cy="190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6"/>
          <p:cNvSpPr/>
          <p:nvPr/>
        </p:nvSpPr>
        <p:spPr>
          <a:xfrm>
            <a:off x="1126233" y="1867628"/>
            <a:ext cx="269200" cy="269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164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D1CE6-F8BA-4A97-A3EF-1D16BDB19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6B811-3690-4026-BB97-B24C3AC35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A8098-1F6C-464F-A440-B5D542D7E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84563E-950B-4361-AE25-490799524E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7C3159-04DE-420C-B3B5-6946ACC23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62C23E-454C-4F3D-9343-2B854531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6006F3-6868-460C-9A73-5624381FF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9F058-33BA-4567-9F71-81F4BD8E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10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AF670-5E90-4479-BEF4-BDA158C3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C3041B-F3FA-415A-A13A-B4627109F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75A188-1BBC-4745-9ADA-C3C16F39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7071F-E268-4605-97FA-2AA3780B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38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5B5BCE-66DA-46A6-88C8-05EE511E9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5CBC6F-E616-4948-BB8B-E0646B3DF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D5533-70E8-4529-820B-EA79EAE4A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10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7E8C7-CE59-4FD7-89B9-9960F205E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6C612-8184-4736-A5E7-C452A0AB9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07C76-F251-429F-8813-BC842305C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2F0FE-820A-4408-8AF2-88DAD6F8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40127-AF96-4C7B-AE3B-598AD228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DB0AB-A04D-447C-8804-A36EF738C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86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10B9-4C02-4B53-B104-9A90EC56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79D618-D3D2-46C7-9B0F-5635102C1B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56991-28C8-46E9-9B75-CA2D2DEAF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83B6B-693D-433D-95E1-00CEADE41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4AAB8-4384-400C-8ACB-56C93E31D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FB504-D2E1-41C0-A4BB-067FA4D5C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5825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B30399-1435-4031-ADCD-7E5942C43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ECE3D-1170-44A4-B9A2-B48C2DF87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06BA7-0E04-40CD-9175-C863869BF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9EB78-6AA1-4F3B-AA62-C27FCAF52D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2CF61-09F6-4D27-BB74-0AD52BD7C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5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48D3285-CC8D-4604-B913-B5AE63E8962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9A3883E-A037-4A73-BDD6-25204E595A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21685-FD54-4ECE-AD97-58E3D6865F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9C3C215-C6F6-43C2-9A72-3CAC8D099129}" type="datetime1">
              <a:rPr lang="en-US" altLang="x-none"/>
              <a:pPr>
                <a:defRPr/>
              </a:pPr>
              <a:t>4/13/2023</a:t>
            </a:fld>
            <a:endParaRPr lang="en-US" alt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276D2-E03D-4ED3-9813-1748BEE57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54410F34-D1F0-482F-A9AB-E0204B14326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1C9CD155-1299-4713-B5E0-838D5937AD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r>
              <a:rPr lang="en-US" altLang="x-none"/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92627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/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433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036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638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4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2419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242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2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dt" idx="10"/>
          </p:nvPr>
        </p:nvSpPr>
        <p:spPr>
          <a:xfrm>
            <a:off x="804672" y="320040"/>
            <a:ext cx="36576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ftr" idx="11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sldNum" idx="12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22843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>
            <a:spLocks noGrp="1"/>
          </p:cNvSpPr>
          <p:nvPr>
            <p:ph type="title"/>
          </p:nvPr>
        </p:nvSpPr>
        <p:spPr>
          <a:xfrm>
            <a:off x="1553967" y="732865"/>
            <a:ext cx="9144000" cy="4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56"/>
          <p:cNvSpPr txBox="1">
            <a:spLocks noGrp="1"/>
          </p:cNvSpPr>
          <p:nvPr>
            <p:ph type="body" idx="1"/>
          </p:nvPr>
        </p:nvSpPr>
        <p:spPr>
          <a:xfrm>
            <a:off x="1553997" y="1449065"/>
            <a:ext cx="91440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56"/>
          <p:cNvSpPr txBox="1">
            <a:spLocks noGrp="1"/>
          </p:cNvSpPr>
          <p:nvPr>
            <p:ph type="sldNum" idx="12"/>
          </p:nvPr>
        </p:nvSpPr>
        <p:spPr>
          <a:xfrm>
            <a:off x="11364209" y="63361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47441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1DADE7C0-4230-9463-2827-D310296A5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60" b="35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4876C4-01E1-3038-BF1C-63D511760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1095" y="1735507"/>
            <a:ext cx="5199901" cy="1546400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and</a:t>
            </a:r>
            <a:b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In-group Working Skills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C68DDE0-50DA-0271-4DD7-DB2396F1A25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582944" y="207179"/>
            <a:ext cx="2237845" cy="2453052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0B5156D-2550-BE57-C325-130092D8A17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8" y="358965"/>
            <a:ext cx="2998655" cy="89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55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Google Shape;519;p26"/>
          <p:cNvSpPr txBox="1">
            <a:spLocks noGrp="1"/>
          </p:cNvSpPr>
          <p:nvPr>
            <p:ph type="title"/>
          </p:nvPr>
        </p:nvSpPr>
        <p:spPr>
          <a:xfrm>
            <a:off x="643467" y="241737"/>
            <a:ext cx="7554602" cy="105567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rgbClr val="FFFEFF"/>
              </a:buClr>
              <a:buSzPts val="3200"/>
            </a:pPr>
            <a:r>
              <a:rPr lang="en-US" sz="4000" b="1" dirty="0"/>
              <a:t>Motivation and Performance </a:t>
            </a:r>
          </a:p>
        </p:txBody>
      </p:sp>
      <p:pic>
        <p:nvPicPr>
          <p:cNvPr id="2056" name="Picture 8" descr="5 Tips To Enhance Motivation In eLearning - eLearning Industry">
            <a:extLst>
              <a:ext uri="{FF2B5EF4-FFF2-40B4-BE49-F238E27FC236}">
                <a16:creationId xmlns:a16="http://schemas.microsoft.com/office/drawing/2014/main" id="{C2E47C46-BC97-41BB-BC09-0A9FD8F57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7" t="1" r="31179" b="1"/>
          <a:stretch/>
        </p:blipFill>
        <p:spPr bwMode="auto">
          <a:xfrm>
            <a:off x="6707225" y="10"/>
            <a:ext cx="548477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BCD32A-283E-4D58-9F10-B4281E14F358}"/>
              </a:ext>
            </a:extLst>
          </p:cNvPr>
          <p:cNvSpPr txBox="1"/>
          <p:nvPr/>
        </p:nvSpPr>
        <p:spPr>
          <a:xfrm>
            <a:off x="643468" y="1384875"/>
            <a:ext cx="6240808" cy="2850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 sz="2400" b="1" dirty="0"/>
              <a:t>Social Facilitation in Groups: </a:t>
            </a:r>
            <a:r>
              <a:rPr lang="en-US" sz="2400" i="1" dirty="0"/>
              <a:t>Do people perform more effectively when alone or when part of a group?</a:t>
            </a:r>
            <a:endParaRPr lang="en-US" sz="2400" dirty="0"/>
          </a:p>
          <a:p>
            <a:pPr marL="228600" lvl="0" indent="-22860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</a:pPr>
            <a:r>
              <a:rPr lang="en-US" sz="2400" b="1" dirty="0"/>
              <a:t>Social Loafing: </a:t>
            </a:r>
            <a:r>
              <a:rPr lang="en-US" sz="2400" i="1" dirty="0"/>
              <a:t>Groups usually outperform individuals. “Many hands make light the work” (</a:t>
            </a:r>
            <a:r>
              <a:rPr lang="en-US" sz="2400" i="1" dirty="0" err="1"/>
              <a:t>Littlepage</a:t>
            </a:r>
            <a:r>
              <a:rPr lang="en-US" sz="2400" i="1" dirty="0"/>
              <a:t>, 1991; Steiner, 1972)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00CC9C-D2B7-4B08-B0D2-13C26CE8A134}"/>
              </a:ext>
            </a:extLst>
          </p:cNvPr>
          <p:cNvSpPr txBox="1"/>
          <p:nvPr/>
        </p:nvSpPr>
        <p:spPr>
          <a:xfrm>
            <a:off x="861847" y="4404652"/>
            <a:ext cx="6474373" cy="1963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</a:pPr>
            <a:r>
              <a:rPr lang="en-US" sz="2400" b="1" dirty="0">
                <a:solidFill>
                  <a:srgbClr val="0070C0"/>
                </a:solidFill>
              </a:rPr>
              <a:t>But it can be a problem!</a:t>
            </a:r>
          </a:p>
          <a:p>
            <a:pPr marL="0" lvl="0" indent="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None/>
            </a:pPr>
            <a:r>
              <a:rPr lang="en-US" sz="2400" b="1" i="1" dirty="0"/>
              <a:t> </a:t>
            </a:r>
            <a:r>
              <a:rPr lang="en-US" sz="2400" i="1" dirty="0"/>
              <a:t>One way to overcome it is by recognizing that each group member has an important part to play in the success of the group.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Google Shape;491;p22"/>
          <p:cNvSpPr txBox="1">
            <a:spLocks noGrp="1"/>
          </p:cNvSpPr>
          <p:nvPr>
            <p:ph type="title"/>
          </p:nvPr>
        </p:nvSpPr>
        <p:spPr>
          <a:xfrm>
            <a:off x="5930431" y="563192"/>
            <a:ext cx="5595115" cy="1035050"/>
          </a:xfrm>
          <a:prstGeom prst="rect">
            <a:avLst/>
          </a:prstGeom>
        </p:spPr>
        <p:txBody>
          <a:bodyPr spcFirstLastPara="1" lIns="228600" tIns="228600" rIns="228600" bIns="228600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</a:pPr>
            <a:r>
              <a:rPr lang="en-US" b="1" dirty="0"/>
              <a:t>Teamwork</a:t>
            </a:r>
          </a:p>
        </p:txBody>
      </p:sp>
      <p:pic>
        <p:nvPicPr>
          <p:cNvPr id="2050" name="Picture 2" descr="How to encourage young people to make a habit of helping others">
            <a:extLst>
              <a:ext uri="{FF2B5EF4-FFF2-40B4-BE49-F238E27FC236}">
                <a16:creationId xmlns:a16="http://schemas.microsoft.com/office/drawing/2014/main" id="{0BDF0547-7CF0-409E-A3D4-9D69BD1DD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r="24844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20CEFE-C28B-4683-AFF1-9A095FD354EC}"/>
              </a:ext>
            </a:extLst>
          </p:cNvPr>
          <p:cNvSpPr txBox="1"/>
          <p:nvPr/>
        </p:nvSpPr>
        <p:spPr>
          <a:xfrm>
            <a:off x="6174602" y="1598242"/>
            <a:ext cx="5770179" cy="1830758"/>
          </a:xfrm>
          <a:prstGeom prst="rect">
            <a:avLst/>
          </a:prstGeom>
        </p:spPr>
        <p:txBody>
          <a:bodyPr spcFirstLastPara="1" vert="horz" lIns="91425" tIns="45700" rIns="91425" bIns="45700" rtlCol="0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6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800" dirty="0"/>
              <a:t>Researchers have identified two key ingredients to effective teamwork: 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-US" sz="2800" dirty="0">
                <a:solidFill>
                  <a:srgbClr val="0070C0"/>
                </a:solidFill>
              </a:rPr>
              <a:t>a shared mental representation of the task </a:t>
            </a:r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-US" sz="2800" dirty="0">
                <a:solidFill>
                  <a:srgbClr val="0070C0"/>
                </a:solidFill>
              </a:rPr>
              <a:t>and group unity.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9E6B2-C70D-4F07-B40E-A1B4574F0D9B}"/>
              </a:ext>
            </a:extLst>
          </p:cNvPr>
          <p:cNvSpPr txBox="1"/>
          <p:nvPr/>
        </p:nvSpPr>
        <p:spPr>
          <a:xfrm>
            <a:off x="4187920" y="4662129"/>
            <a:ext cx="769357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Teams improve their performance over time as they develop a shared understanding of the team and the tasks they are attempting.</a:t>
            </a:r>
          </a:p>
        </p:txBody>
      </p:sp>
    </p:spTree>
    <p:extLst>
      <p:ext uri="{BB962C8B-B14F-4D97-AF65-F5344CB8AC3E}">
        <p14:creationId xmlns:p14="http://schemas.microsoft.com/office/powerpoint/2010/main" val="1150443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8"/>
          <p:cNvSpPr txBox="1">
            <a:spLocks noGrp="1"/>
          </p:cNvSpPr>
          <p:nvPr>
            <p:ph type="title"/>
          </p:nvPr>
        </p:nvSpPr>
        <p:spPr>
          <a:xfrm>
            <a:off x="2675391" y="304799"/>
            <a:ext cx="6841217" cy="595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Arial"/>
              <a:buNone/>
            </a:pPr>
            <a:r>
              <a:rPr lang="en-US" b="1" dirty="0"/>
              <a:t>Tuckman’s Group Development Stages </a:t>
            </a:r>
            <a:endParaRPr dirty="0"/>
          </a:p>
        </p:txBody>
      </p:sp>
      <p:pic>
        <p:nvPicPr>
          <p:cNvPr id="536" name="Google Shape;536;p28"/>
          <p:cNvPicPr preferRelativeResize="0">
            <a:picLocks noGrp="1"/>
          </p:cNvPicPr>
          <p:nvPr>
            <p:ph type="body" sz="half" idx="2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505664" y="744263"/>
            <a:ext cx="10551220" cy="59350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FC5584-AB8D-41A4-9F7B-DBBA86F2316A}"/>
              </a:ext>
            </a:extLst>
          </p:cNvPr>
          <p:cNvSpPr/>
          <p:nvPr/>
        </p:nvSpPr>
        <p:spPr>
          <a:xfrm>
            <a:off x="862356" y="1339850"/>
            <a:ext cx="3626069" cy="1870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0282EA1-4696-4490-95C5-A37ED87CC509}"/>
              </a:ext>
            </a:extLst>
          </p:cNvPr>
          <p:cNvGrpSpPr/>
          <p:nvPr/>
        </p:nvGrpSpPr>
        <p:grpSpPr>
          <a:xfrm>
            <a:off x="652080" y="3962400"/>
            <a:ext cx="1729924" cy="2514630"/>
            <a:chOff x="536777" y="3962400"/>
            <a:chExt cx="1729924" cy="2514630"/>
          </a:xfrm>
        </p:grpSpPr>
        <p:pic>
          <p:nvPicPr>
            <p:cNvPr id="2052" name="Picture 4" descr="Group Minions PNG Photos | PNG Mart">
              <a:extLst>
                <a:ext uri="{FF2B5EF4-FFF2-40B4-BE49-F238E27FC236}">
                  <a16:creationId xmlns:a16="http://schemas.microsoft.com/office/drawing/2014/main" id="{68DEF1F6-5611-4030-B4AA-CCCB4299E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777" y="3962400"/>
              <a:ext cx="1729924" cy="2124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C18F70-86DE-42CE-9694-26DC534EAD3C}"/>
                </a:ext>
              </a:extLst>
            </p:cNvPr>
            <p:cNvSpPr txBox="1"/>
            <p:nvPr/>
          </p:nvSpPr>
          <p:spPr>
            <a:xfrm>
              <a:off x="599715" y="6107698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Kristen ITC" panose="03050502040202030202" pitchFamily="66" charset="0"/>
                  <a:ea typeface="ＭＳ Ｐゴシック" panose="020B0600070205080204" pitchFamily="34" charset="-128"/>
                  <a:cs typeface="+mn-cs"/>
                </a:rPr>
                <a:t>forming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DB973B-5854-4B53-858E-2E16F5849964}"/>
              </a:ext>
            </a:extLst>
          </p:cNvPr>
          <p:cNvGrpSpPr/>
          <p:nvPr/>
        </p:nvGrpSpPr>
        <p:grpSpPr>
          <a:xfrm>
            <a:off x="5409086" y="3137254"/>
            <a:ext cx="2066912" cy="1622469"/>
            <a:chOff x="5354645" y="3143841"/>
            <a:chExt cx="2066912" cy="1622469"/>
          </a:xfrm>
        </p:grpSpPr>
        <p:pic>
          <p:nvPicPr>
            <p:cNvPr id="11" name="Picture 10" descr="A picture containing yellow, automaton&#10;&#10;Description automatically generated">
              <a:extLst>
                <a:ext uri="{FF2B5EF4-FFF2-40B4-BE49-F238E27FC236}">
                  <a16:creationId xmlns:a16="http://schemas.microsoft.com/office/drawing/2014/main" id="{B5782C91-AAF0-484D-97ED-C9187F493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4645" y="3143841"/>
              <a:ext cx="2066912" cy="115380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12CD51-41CB-4146-9B55-DAE3D77376B1}"/>
                </a:ext>
              </a:extLst>
            </p:cNvPr>
            <p:cNvSpPr txBox="1"/>
            <p:nvPr/>
          </p:nvSpPr>
          <p:spPr>
            <a:xfrm>
              <a:off x="5410200" y="4396978"/>
              <a:ext cx="1852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Kristen ITC" panose="03050502040202030202" pitchFamily="66" charset="0"/>
                  <a:ea typeface="ＭＳ Ｐゴシック" panose="020B0600070205080204" pitchFamily="34" charset="-128"/>
                  <a:cs typeface="+mn-cs"/>
                </a:rPr>
                <a:t>norming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6421AB-2DC3-4C35-AB40-4162C23643E6}"/>
              </a:ext>
            </a:extLst>
          </p:cNvPr>
          <p:cNvGrpSpPr/>
          <p:nvPr/>
        </p:nvGrpSpPr>
        <p:grpSpPr>
          <a:xfrm>
            <a:off x="7033026" y="1692643"/>
            <a:ext cx="2914685" cy="1937266"/>
            <a:chOff x="7010400" y="1676400"/>
            <a:chExt cx="2914685" cy="1937266"/>
          </a:xfrm>
        </p:grpSpPr>
        <p:pic>
          <p:nvPicPr>
            <p:cNvPr id="2056" name="Picture 8" descr="diener, kevin, bob, der bauarbeiter">
              <a:extLst>
                <a:ext uri="{FF2B5EF4-FFF2-40B4-BE49-F238E27FC236}">
                  <a16:creationId xmlns:a16="http://schemas.microsoft.com/office/drawing/2014/main" id="{051CD446-ABB2-4C97-B280-DE2487194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400" y="1676400"/>
              <a:ext cx="2914685" cy="1822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18BB38-A10E-4442-8161-7E0E10848A52}"/>
                </a:ext>
              </a:extLst>
            </p:cNvPr>
            <p:cNvSpPr txBox="1"/>
            <p:nvPr/>
          </p:nvSpPr>
          <p:spPr>
            <a:xfrm>
              <a:off x="7408120" y="3244334"/>
              <a:ext cx="2516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Kristen ITC" panose="03050502040202030202" pitchFamily="66" charset="0"/>
                  <a:ea typeface="ＭＳ Ｐゴシック" panose="020B0600070205080204" pitchFamily="34" charset="-128"/>
                  <a:cs typeface="+mn-cs"/>
                </a:rPr>
                <a:t>performing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3FFBF0-B1CA-406A-BDCA-D035A565C91C}"/>
              </a:ext>
            </a:extLst>
          </p:cNvPr>
          <p:cNvGrpSpPr/>
          <p:nvPr/>
        </p:nvGrpSpPr>
        <p:grpSpPr>
          <a:xfrm>
            <a:off x="9563100" y="619530"/>
            <a:ext cx="2628900" cy="2146225"/>
            <a:chOff x="9448800" y="533400"/>
            <a:chExt cx="2628900" cy="2146225"/>
          </a:xfrm>
        </p:grpSpPr>
        <p:pic>
          <p:nvPicPr>
            <p:cNvPr id="2058" name="Picture 10" descr="Minions meme">
              <a:extLst>
                <a:ext uri="{FF2B5EF4-FFF2-40B4-BE49-F238E27FC236}">
                  <a16:creationId xmlns:a16="http://schemas.microsoft.com/office/drawing/2014/main" id="{A9194F09-9E6A-450F-B6F2-7C2CD042C7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27"/>
            <a:stretch/>
          </p:blipFill>
          <p:spPr bwMode="auto">
            <a:xfrm>
              <a:off x="9448800" y="533400"/>
              <a:ext cx="2628900" cy="16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B16EC6-0CEF-4518-9FF6-7E0362D5E03E}"/>
                </a:ext>
              </a:extLst>
            </p:cNvPr>
            <p:cNvSpPr txBox="1"/>
            <p:nvPr/>
          </p:nvSpPr>
          <p:spPr>
            <a:xfrm>
              <a:off x="9504767" y="2310293"/>
              <a:ext cx="2516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Kristen ITC" panose="03050502040202030202" pitchFamily="66" charset="0"/>
                  <a:ea typeface="ＭＳ Ｐゴシック" panose="020B0600070205080204" pitchFamily="34" charset="-128"/>
                  <a:cs typeface="+mn-cs"/>
                </a:rPr>
                <a:t>adjourning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55BFFB1-125D-407F-8D9A-4C4753892AE2}"/>
              </a:ext>
            </a:extLst>
          </p:cNvPr>
          <p:cNvSpPr txBox="1"/>
          <p:nvPr/>
        </p:nvSpPr>
        <p:spPr>
          <a:xfrm>
            <a:off x="521537" y="1300228"/>
            <a:ext cx="701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risten ITC" panose="03050502040202030202" pitchFamily="66" charset="0"/>
                <a:ea typeface="ＭＳ Ｐゴシック" panose="020B0600070205080204" pitchFamily="34" charset="-128"/>
                <a:cs typeface="+mn-cs"/>
              </a:rPr>
              <a:t>Tuckman’s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risten ITC" panose="03050502040202030202" pitchFamily="66" charset="0"/>
                <a:ea typeface="ＭＳ Ｐゴシック" panose="020B0600070205080204" pitchFamily="34" charset="-128"/>
                <a:cs typeface="+mn-cs"/>
              </a:rPr>
              <a:t>Group Development Stages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risten ITC" panose="03050502040202030202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8E0CEC-6862-4FE4-B1E3-9B558F2E95ED}"/>
              </a:ext>
            </a:extLst>
          </p:cNvPr>
          <p:cNvGrpSpPr/>
          <p:nvPr/>
        </p:nvGrpSpPr>
        <p:grpSpPr>
          <a:xfrm>
            <a:off x="2416640" y="3499104"/>
            <a:ext cx="3220194" cy="2498533"/>
            <a:chOff x="2743200" y="3673108"/>
            <a:chExt cx="3220194" cy="249853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5F0BA3-0B18-4AAB-9BEB-B651814C5CBA}"/>
                </a:ext>
              </a:extLst>
            </p:cNvPr>
            <p:cNvSpPr txBox="1"/>
            <p:nvPr/>
          </p:nvSpPr>
          <p:spPr>
            <a:xfrm>
              <a:off x="3347792" y="5791147"/>
              <a:ext cx="1852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50000"/>
                    </a:srgbClr>
                  </a:solidFill>
                  <a:effectLst/>
                  <a:uLnTx/>
                  <a:uFillTx/>
                  <a:latin typeface="Kristen ITC" panose="03050502040202030202" pitchFamily="66" charset="0"/>
                  <a:ea typeface="ＭＳ Ｐゴシック" panose="020B0600070205080204" pitchFamily="34" charset="-128"/>
                  <a:cs typeface="+mn-cs"/>
                </a:rPr>
                <a:t>storming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8DCF6DF-136B-4668-B3DE-5318BBEB716D}"/>
                </a:ext>
              </a:extLst>
            </p:cNvPr>
            <p:cNvGrpSpPr/>
            <p:nvPr/>
          </p:nvGrpSpPr>
          <p:grpSpPr>
            <a:xfrm>
              <a:off x="2743200" y="3673108"/>
              <a:ext cx="3220194" cy="2498533"/>
              <a:chOff x="3240923" y="4034099"/>
              <a:chExt cx="3220194" cy="2498533"/>
            </a:xfrm>
          </p:grpSpPr>
          <p:pic>
            <p:nvPicPr>
              <p:cNvPr id="6" name="Picture 5" descr="A picture containing cup, coffee, yellow, orange&#10;&#10;Description automatically generated">
                <a:extLst>
                  <a:ext uri="{FF2B5EF4-FFF2-40B4-BE49-F238E27FC236}">
                    <a16:creationId xmlns:a16="http://schemas.microsoft.com/office/drawing/2014/main" id="{F9E83D81-C5CA-40FC-B96D-6B0C1FF62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0923" y="4034099"/>
                <a:ext cx="2233614" cy="1210237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yellow, goggles, spectacles&#10;&#10;Description automatically generated">
                <a:extLst>
                  <a:ext uri="{FF2B5EF4-FFF2-40B4-BE49-F238E27FC236}">
                    <a16:creationId xmlns:a16="http://schemas.microsoft.com/office/drawing/2014/main" id="{5D283ED5-3093-444A-B4A2-51438069C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5515" y="5026053"/>
                <a:ext cx="1020274" cy="1055081"/>
              </a:xfrm>
              <a:prstGeom prst="rect">
                <a:avLst/>
              </a:prstGeom>
            </p:spPr>
          </p:pic>
          <p:pic>
            <p:nvPicPr>
              <p:cNvPr id="2060" name="Picture 12">
                <a:extLst>
                  <a:ext uri="{FF2B5EF4-FFF2-40B4-BE49-F238E27FC236}">
                    <a16:creationId xmlns:a16="http://schemas.microsoft.com/office/drawing/2014/main" id="{57E3065E-6016-4E16-BAB9-62EEF7B205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8503" y="4680018"/>
                <a:ext cx="1852614" cy="1852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049010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7" name="Picture 544" descr="Drawings on colourful paper">
            <a:extLst>
              <a:ext uri="{FF2B5EF4-FFF2-40B4-BE49-F238E27FC236}">
                <a16:creationId xmlns:a16="http://schemas.microsoft.com/office/drawing/2014/main" id="{98167C7C-3631-4102-B4E4-36635E20DB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42" name="Google Shape;542;p29"/>
          <p:cNvSpPr txBox="1"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rgbClr val="FFFEFF"/>
              </a:buClr>
              <a:buSzPts val="3200"/>
            </a:pPr>
            <a:r>
              <a:rPr lang="en-US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Making Decisions in Groups 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" name="Google Shape;543;p29"/>
          <p:cNvSpPr txBox="1">
            <a:spLocks noGrp="1"/>
          </p:cNvSpPr>
          <p:nvPr>
            <p:ph type="body" sz="half" idx="2"/>
          </p:nvPr>
        </p:nvSpPr>
        <p:spPr>
          <a:xfrm>
            <a:off x="5073923" y="911303"/>
            <a:ext cx="6279876" cy="503539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lnSpcReduction="10000"/>
          </a:bodyPr>
          <a:lstStyle/>
          <a:p>
            <a:pPr marL="45720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groups can draw on more resources than can a lone individual.</a:t>
            </a:r>
          </a:p>
          <a:p>
            <a:pPr marL="457200" indent="-228600">
              <a:lnSpc>
                <a:spcPct val="150000"/>
              </a:lnSpc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ideas and possible solutions by discussing the problem.</a:t>
            </a:r>
          </a:p>
          <a:p>
            <a:pPr marL="457200" indent="-228600">
              <a:lnSpc>
                <a:spcPct val="150000"/>
              </a:lnSpc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group’s decision will be superior to an individual’s decision.</a:t>
            </a:r>
          </a:p>
          <a:p>
            <a:pPr marL="457200" indent="-228600">
              <a:lnSpc>
                <a:spcPct val="150000"/>
              </a:lnSpc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/>
              </a:rPr>
              <a:t>However, groups do not always make good decisions</a:t>
            </a:r>
            <a:endParaRPr lang="en-US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lvl="0" indent="-228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34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U.S. is polarizing faster than other democracies, study finds | Brown  University">
            <a:extLst>
              <a:ext uri="{FF2B5EF4-FFF2-40B4-BE49-F238E27FC236}">
                <a16:creationId xmlns:a16="http://schemas.microsoft.com/office/drawing/2014/main" id="{B97D1357-1F75-462D-B2E0-810D13579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669" y="422077"/>
            <a:ext cx="10691280" cy="601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1" name="Google Shape;551;p30"/>
          <p:cNvSpPr txBox="1">
            <a:spLocks noGrp="1"/>
          </p:cNvSpPr>
          <p:nvPr>
            <p:ph type="title"/>
          </p:nvPr>
        </p:nvSpPr>
        <p:spPr>
          <a:xfrm>
            <a:off x="2618173" y="137747"/>
            <a:ext cx="7315200" cy="140034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spcAft>
                <a:spcPts val="0"/>
              </a:spcAft>
              <a:buClr>
                <a:srgbClr val="FFFEFF"/>
              </a:buClr>
              <a:buSzPts val="4000"/>
            </a:pPr>
            <a:r>
              <a:rPr lang="en-US" sz="4800" kern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Group Polarization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9140B-85B3-4334-A788-95B8ABFC655A}"/>
              </a:ext>
            </a:extLst>
          </p:cNvPr>
          <p:cNvSpPr txBox="1"/>
          <p:nvPr/>
        </p:nvSpPr>
        <p:spPr>
          <a:xfrm>
            <a:off x="975285" y="1542636"/>
            <a:ext cx="9965983" cy="2254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800" dirty="0">
                <a:solidFill>
                  <a:srgbClr val="FFFF00"/>
                </a:solidFill>
              </a:rPr>
              <a:t>Common sense notions suggest that groups exert a moderating, subduing effect on their members. 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Char char="▪"/>
            </a:pPr>
            <a:r>
              <a:rPr lang="en-US" sz="2800" dirty="0">
                <a:solidFill>
                  <a:srgbClr val="FFFF00"/>
                </a:solidFill>
              </a:rPr>
              <a:t>Many groups shift toward more extreme decisions rather than less extreme decisions after group interaction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842726-546C-4BFB-B71F-8B9ACE48BEAD}"/>
              </a:ext>
            </a:extLst>
          </p:cNvPr>
          <p:cNvSpPr txBox="1"/>
          <p:nvPr/>
        </p:nvSpPr>
        <p:spPr>
          <a:xfrm>
            <a:off x="1399053" y="4017388"/>
            <a:ext cx="10023517" cy="2460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80"/>
              <a:buChar char="▪"/>
            </a:pPr>
            <a:r>
              <a:rPr lang="en-US" sz="2600" i="1" dirty="0">
                <a:solidFill>
                  <a:schemeClr val="bg1"/>
                </a:solidFill>
              </a:rPr>
              <a:t>Let’s say you are part of a group assigned to make a presentation. One of the group members suggests showing a short video that, although amusing, includes some provocative images. Even though initially you think the clip is inappropriate, you begin to change your mind as the group discusses the idea. 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643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1" name="Picture 560" descr="One in a crowd">
            <a:extLst>
              <a:ext uri="{FF2B5EF4-FFF2-40B4-BE49-F238E27FC236}">
                <a16:creationId xmlns:a16="http://schemas.microsoft.com/office/drawing/2014/main" id="{0E86874A-25BA-4B07-9B26-B8202FC1AC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7734" b="172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58" name="Google Shape;558;p31"/>
          <p:cNvSpPr txBox="1">
            <a:spLocks noGrp="1"/>
          </p:cNvSpPr>
          <p:nvPr>
            <p:ph type="title"/>
          </p:nvPr>
        </p:nvSpPr>
        <p:spPr>
          <a:xfrm>
            <a:off x="662154" y="1328621"/>
            <a:ext cx="3646866" cy="47262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rgbClr val="FFFEFF"/>
              </a:buClr>
              <a:buSzPts val="3200"/>
            </a:pPr>
            <a:r>
              <a:rPr lang="en-US" sz="4000" b="1" dirty="0">
                <a:solidFill>
                  <a:srgbClr val="FFFFFF"/>
                </a:solidFill>
              </a:rPr>
              <a:t>Common Knowledge Effect or Shared Information Bias </a:t>
            </a:r>
            <a:br>
              <a:rPr lang="en-US" sz="4000" b="1" dirty="0">
                <a:solidFill>
                  <a:srgbClr val="FFFFFF"/>
                </a:solidFill>
              </a:rPr>
            </a:br>
            <a:endParaRPr lang="en-US" sz="4000" b="1" dirty="0">
              <a:solidFill>
                <a:srgbClr val="FFFFFF"/>
              </a:solidFill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9" name="Google Shape;559;p31"/>
          <p:cNvSpPr txBox="1">
            <a:spLocks noGrp="1"/>
          </p:cNvSpPr>
          <p:nvPr>
            <p:ph type="body" sz="half" idx="2"/>
          </p:nvPr>
        </p:nvSpPr>
        <p:spPr>
          <a:xfrm>
            <a:off x="4997725" y="683172"/>
            <a:ext cx="6798035" cy="582273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/>
          </a:bodyPr>
          <a:lstStyle/>
          <a:p>
            <a:pPr lvl="0">
              <a:spcBef>
                <a:spcPts val="0"/>
              </a:spcBef>
              <a:spcAft>
                <a:spcPts val="600"/>
              </a:spcAft>
              <a:buSzPts val="1980"/>
            </a:pPr>
            <a:r>
              <a:rPr lang="en-US" sz="2800" dirty="0">
                <a:solidFill>
                  <a:srgbClr val="FFFFFF"/>
                </a:solidFill>
              </a:rPr>
              <a:t>Researchers have studied this bias using the hidden profile task. On such tasks, information known to many of the group members suggests that one alternative, say Option A, is best.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SzPts val="1980"/>
            </a:pPr>
            <a:r>
              <a:rPr lang="en-US" sz="2800" dirty="0">
                <a:solidFill>
                  <a:srgbClr val="FFFFFF"/>
                </a:solidFill>
              </a:rPr>
              <a:t>However, Option B is definitely the better choice, but all the facts that support Option B are only known to individual groups members - they are not common knowledge in the group.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SzPts val="1980"/>
            </a:pPr>
            <a:r>
              <a:rPr lang="en-US" sz="2800" dirty="0">
                <a:solidFill>
                  <a:srgbClr val="FFFFFF"/>
                </a:solidFill>
              </a:rPr>
              <a:t>As a result, the group will likely spend most of its time reviewing the factors that favor Option A, and never discover any of its drawbacks.</a:t>
            </a:r>
          </a:p>
          <a:p>
            <a:pPr lvl="0">
              <a:spcBef>
                <a:spcPts val="0"/>
              </a:spcBef>
              <a:spcAft>
                <a:spcPts val="600"/>
              </a:spcAft>
              <a:buSzPts val="1980"/>
            </a:pPr>
            <a:r>
              <a:rPr lang="en-US" sz="2800" dirty="0">
                <a:solidFill>
                  <a:srgbClr val="FFFFFF"/>
                </a:solidFill>
              </a:rPr>
              <a:t>In consequence, groups often perform poorly when working on problems with nonobvious solutions that can only be identified by extensive information sharing. 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 altLang="x-none"/>
          </a:p>
        </p:txBody>
      </p:sp>
      <p:pic>
        <p:nvPicPr>
          <p:cNvPr id="60418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7766"/>
            <a:ext cx="10715626" cy="6840234"/>
          </a:xfrm>
        </p:spPr>
      </p:pic>
      <p:sp>
        <p:nvSpPr>
          <p:cNvPr id="60419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x-none" sz="1000">
                <a:latin typeface="Arial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97226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2"/>
          <p:cNvSpPr txBox="1"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</a:pPr>
            <a:r>
              <a:rPr lang="en-US"/>
              <a:t>Groupthink </a:t>
            </a:r>
            <a:br>
              <a:rPr lang="en-US"/>
            </a:br>
            <a:endParaRPr/>
          </a:p>
        </p:txBody>
      </p:sp>
      <p:sp>
        <p:nvSpPr>
          <p:cNvPr id="620" name="Google Shape;620;p32"/>
          <p:cNvSpPr txBox="1">
            <a:spLocks noGrp="1"/>
          </p:cNvSpPr>
          <p:nvPr>
            <p:ph type="body" idx="1"/>
          </p:nvPr>
        </p:nvSpPr>
        <p:spPr>
          <a:xfrm>
            <a:off x="5118447" y="588060"/>
            <a:ext cx="6265088" cy="142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20"/>
              <a:buNone/>
            </a:pPr>
            <a:endParaRPr sz="2800" dirty="0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</a:pPr>
            <a:endParaRPr sz="2800" dirty="0">
              <a:solidFill>
                <a:srgbClr val="0070C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</a:pPr>
            <a:r>
              <a:rPr lang="en-US" sz="2800" dirty="0">
                <a:solidFill>
                  <a:srgbClr val="0070C0"/>
                </a:solidFill>
              </a:rPr>
              <a:t>GROUPS SOMETIMES MAKE SPECTACULARLY BAD DECISIONS.</a:t>
            </a:r>
            <a:endParaRPr sz="2800" dirty="0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20"/>
              <a:buNone/>
            </a:pPr>
            <a:endParaRPr sz="2800" dirty="0">
              <a:solidFill>
                <a:srgbClr val="0070C0"/>
              </a:solidFill>
            </a:endParaRPr>
          </a:p>
        </p:txBody>
      </p:sp>
      <p:sp>
        <p:nvSpPr>
          <p:cNvPr id="621" name="Google Shape;621;p32"/>
          <p:cNvSpPr txBox="1">
            <a:spLocks noGrp="1"/>
          </p:cNvSpPr>
          <p:nvPr>
            <p:ph type="body" idx="3"/>
          </p:nvPr>
        </p:nvSpPr>
        <p:spPr>
          <a:xfrm>
            <a:off x="5118784" y="2363914"/>
            <a:ext cx="6264414" cy="123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20"/>
              <a:buNone/>
            </a:pPr>
            <a:r>
              <a:rPr lang="en-US" sz="2400" b="1" dirty="0">
                <a:solidFill>
                  <a:srgbClr val="C00000"/>
                </a:solidFill>
              </a:rPr>
              <a:t>04 GROUP-LEVEL FACTORS THAT COMBINE TO CAUSE GROUPTHINK:</a:t>
            </a:r>
            <a:endParaRPr sz="2400" b="1" dirty="0">
              <a:solidFill>
                <a:srgbClr val="C00000"/>
              </a:solidFill>
            </a:endParaRPr>
          </a:p>
        </p:txBody>
      </p:sp>
      <p:sp>
        <p:nvSpPr>
          <p:cNvPr id="622" name="Google Shape;622;p32"/>
          <p:cNvSpPr txBox="1">
            <a:spLocks noGrp="1"/>
          </p:cNvSpPr>
          <p:nvPr>
            <p:ph type="body" idx="4"/>
          </p:nvPr>
        </p:nvSpPr>
        <p:spPr>
          <a:xfrm>
            <a:off x="6500577" y="3597417"/>
            <a:ext cx="3500827" cy="246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</a:rPr>
              <a:t>Cohesion</a:t>
            </a:r>
            <a:endParaRPr sz="3200" b="1" dirty="0">
              <a:solidFill>
                <a:srgbClr val="C00000"/>
              </a:solidFill>
            </a:endParaRPr>
          </a:p>
          <a:p>
            <a:pPr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</a:rPr>
              <a:t>Isolation</a:t>
            </a:r>
            <a:endParaRPr sz="3200" b="1" dirty="0">
              <a:solidFill>
                <a:srgbClr val="C00000"/>
              </a:solidFill>
            </a:endParaRPr>
          </a:p>
          <a:p>
            <a:pPr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</a:rPr>
              <a:t>Biased leadership</a:t>
            </a:r>
            <a:endParaRPr sz="3200" b="1" dirty="0">
              <a:solidFill>
                <a:srgbClr val="C00000"/>
              </a:solidFill>
            </a:endParaRPr>
          </a:p>
          <a:p>
            <a:pPr lvl="0" indent="-457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C00000"/>
                </a:solidFill>
              </a:rPr>
              <a:t>Decisional stress</a:t>
            </a:r>
            <a:endParaRPr sz="32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www.b-c-training.com/img/uploads/bulletin/_900xAUTO_fit_center-center/20322082659_ac2b668986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720945" cy="688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85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2" name="Picture 351" descr="White puzzle with one red piece">
            <a:extLst>
              <a:ext uri="{FF2B5EF4-FFF2-40B4-BE49-F238E27FC236}">
                <a16:creationId xmlns:a16="http://schemas.microsoft.com/office/drawing/2014/main" id="{B241937B-9FAC-4203-BC49-7D3750E68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9" r="2424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9" name="Google Shape;349;p2"/>
          <p:cNvSpPr txBox="1">
            <a:spLocks noGrp="1"/>
          </p:cNvSpPr>
          <p:nvPr>
            <p:ph type="title"/>
          </p:nvPr>
        </p:nvSpPr>
        <p:spPr>
          <a:xfrm>
            <a:off x="973455" y="1161288"/>
            <a:ext cx="4002943" cy="1124712"/>
          </a:xfrm>
          <a:prstGeom prst="rect">
            <a:avLst/>
          </a:prstGeom>
        </p:spPr>
        <p:txBody>
          <a:bodyPr spcFirstLastPara="1" lIns="228600" tIns="228600" rIns="228600" bIns="2286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</a:pPr>
            <a:r>
              <a:rPr lang="en-US" sz="3200" dirty="0"/>
              <a:t>CHAPTER OUTLINE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Google Shape;350;p2"/>
          <p:cNvSpPr txBox="1">
            <a:spLocks noGrp="1"/>
          </p:cNvSpPr>
          <p:nvPr>
            <p:ph idx="1"/>
          </p:nvPr>
        </p:nvSpPr>
        <p:spPr>
          <a:xfrm>
            <a:off x="1161991" y="2880487"/>
            <a:ext cx="5294416" cy="3207258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SzPts val="2640"/>
              <a:buNone/>
            </a:pPr>
            <a:r>
              <a:rPr lang="en-US" sz="3200" dirty="0"/>
              <a:t>3. The Psychology of Groups 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3"/>
          <p:cNvSpPr txBox="1">
            <a:spLocks noGrp="1"/>
          </p:cNvSpPr>
          <p:nvPr>
            <p:ph type="title"/>
          </p:nvPr>
        </p:nvSpPr>
        <p:spPr>
          <a:xfrm>
            <a:off x="888631" y="2205702"/>
            <a:ext cx="3501197" cy="122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Arial"/>
              <a:buNone/>
            </a:pPr>
            <a:r>
              <a:rPr lang="en-US" dirty="0"/>
              <a:t>You and Your Groups </a:t>
            </a:r>
            <a:endParaRPr dirty="0"/>
          </a:p>
        </p:txBody>
      </p:sp>
      <p:sp>
        <p:nvSpPr>
          <p:cNvPr id="628" name="Google Shape;628;p33"/>
          <p:cNvSpPr txBox="1">
            <a:spLocks noGrp="1"/>
          </p:cNvSpPr>
          <p:nvPr>
            <p:ph type="body" idx="1"/>
          </p:nvPr>
        </p:nvSpPr>
        <p:spPr>
          <a:xfrm>
            <a:off x="5109983" y="189186"/>
            <a:ext cx="6275035" cy="6390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9999"/>
              <a:buNone/>
            </a:pPr>
            <a:r>
              <a:rPr lang="en-US" sz="2800" dirty="0"/>
              <a:t>1. What are the advantages and disadvantages of sociality? Why do people often join groups? 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9999"/>
              <a:buNone/>
            </a:pPr>
            <a:r>
              <a:rPr lang="en-US" sz="2800" dirty="0"/>
              <a:t>2. Is self-esteem shaped by your personality qualities or by the value and qualities of groups to which you belong?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9999"/>
              <a:buNone/>
            </a:pPr>
            <a:r>
              <a:rPr lang="en-US" sz="2800" dirty="0"/>
              <a:t>3. In what ways does membership in a group change a person’s self-concept and social identity? </a:t>
            </a:r>
            <a:endParaRPr sz="2800" dirty="0"/>
          </a:p>
        </p:txBody>
      </p:sp>
      <p:sp>
        <p:nvSpPr>
          <p:cNvPr id="629" name="Google Shape;629;p33"/>
          <p:cNvSpPr txBox="1">
            <a:spLocks noGrp="1"/>
          </p:cNvSpPr>
          <p:nvPr>
            <p:ph type="body" idx="2"/>
          </p:nvPr>
        </p:nvSpPr>
        <p:spPr>
          <a:xfrm>
            <a:off x="888631" y="3580186"/>
            <a:ext cx="3501197" cy="122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 sz="3600" dirty="0"/>
              <a:t>Discussion Questions</a:t>
            </a:r>
            <a:endParaRPr sz="3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3"/>
          <p:cNvSpPr txBox="1">
            <a:spLocks noGrp="1"/>
          </p:cNvSpPr>
          <p:nvPr>
            <p:ph type="title"/>
          </p:nvPr>
        </p:nvSpPr>
        <p:spPr>
          <a:xfrm>
            <a:off x="888631" y="2205702"/>
            <a:ext cx="3501197" cy="1223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Arial"/>
              <a:buNone/>
            </a:pPr>
            <a:r>
              <a:rPr lang="en-US" dirty="0"/>
              <a:t>You and Your Groups </a:t>
            </a:r>
            <a:endParaRPr dirty="0"/>
          </a:p>
        </p:txBody>
      </p:sp>
      <p:sp>
        <p:nvSpPr>
          <p:cNvPr id="628" name="Google Shape;628;p33"/>
          <p:cNvSpPr txBox="1">
            <a:spLocks noGrp="1"/>
          </p:cNvSpPr>
          <p:nvPr>
            <p:ph type="body" idx="1"/>
          </p:nvPr>
        </p:nvSpPr>
        <p:spPr>
          <a:xfrm>
            <a:off x="5109983" y="189186"/>
            <a:ext cx="6275035" cy="6390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9999"/>
              <a:buNone/>
            </a:pPr>
            <a:r>
              <a:rPr lang="en-US" sz="2800" dirty="0"/>
              <a:t>4. What steps would you take if you were to base a self-esteem enrichment program in schools on the sociometer model of self-worth? 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9999"/>
              <a:buNone/>
            </a:pPr>
            <a:r>
              <a:rPr lang="en-US" sz="2800" dirty="0"/>
              <a:t>5. What are the key ingredients to transforming a working group into a true team? </a:t>
            </a:r>
            <a:endParaRPr sz="2800"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9999"/>
              <a:buNone/>
            </a:pPr>
            <a:r>
              <a:rPr lang="en-US" sz="2800" dirty="0"/>
              <a:t>6. Have you ever been part of a group that made a poor decision and, if so, were any of the symptoms of groupthink present in your group?</a:t>
            </a:r>
            <a:endParaRPr sz="2800" dirty="0"/>
          </a:p>
        </p:txBody>
      </p:sp>
      <p:sp>
        <p:nvSpPr>
          <p:cNvPr id="629" name="Google Shape;629;p33"/>
          <p:cNvSpPr txBox="1">
            <a:spLocks noGrp="1"/>
          </p:cNvSpPr>
          <p:nvPr>
            <p:ph type="body" idx="2"/>
          </p:nvPr>
        </p:nvSpPr>
        <p:spPr>
          <a:xfrm>
            <a:off x="888631" y="3580186"/>
            <a:ext cx="3501197" cy="122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 sz="3600" dirty="0"/>
              <a:t>Discussion Questions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539764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3822" y="1651152"/>
            <a:ext cx="5333543" cy="3555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0" name="Picture 356">
            <a:extLst>
              <a:ext uri="{FF2B5EF4-FFF2-40B4-BE49-F238E27FC236}">
                <a16:creationId xmlns:a16="http://schemas.microsoft.com/office/drawing/2014/main" id="{5BE3D5D5-C02E-4DBF-84B9-50E3F5BE38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55" name="Google Shape;355;p3"/>
          <p:cNvSpPr txBox="1"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rgbClr val="FFFEFF"/>
              </a:buClr>
              <a:buSzPts val="4000"/>
            </a:pPr>
            <a:r>
              <a:rPr lang="en-US" sz="4000">
                <a:solidFill>
                  <a:srgbClr val="FFFFFF"/>
                </a:solidFill>
              </a:rPr>
              <a:t>LEARNING OBJECTIVES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0FDAC0-2ECF-453D-87ED-09C459D95079}"/>
              </a:ext>
            </a:extLst>
          </p:cNvPr>
          <p:cNvSpPr txBox="1"/>
          <p:nvPr/>
        </p:nvSpPr>
        <p:spPr>
          <a:xfrm>
            <a:off x="5155379" y="348791"/>
            <a:ext cx="6486724" cy="6136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Review the evidence that suggests humans have a fundamental need to belong to groups.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Compare the sociometer model of self-esteem to a more traditional view of self-esteem.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Describe how groups change over time.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8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Apply the theory of groupthink to a well-known decision-making group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2" name="Freeform: Shape 14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6" name="Google Shape;476;p20"/>
          <p:cNvSpPr txBox="1">
            <a:spLocks noGrp="1"/>
          </p:cNvSpPr>
          <p:nvPr>
            <p:ph type="title"/>
          </p:nvPr>
        </p:nvSpPr>
        <p:spPr>
          <a:xfrm>
            <a:off x="977755" y="1953958"/>
            <a:ext cx="4539243" cy="2174091"/>
          </a:xfrm>
          <a:prstGeom prst="rect">
            <a:avLst/>
          </a:prstGeom>
        </p:spPr>
        <p:txBody>
          <a:bodyPr spcFirstLastPara="1" lIns="228600" tIns="228600" rIns="228600" bIns="2286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6. The Psychology of Groups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9888C69-11CC-40BA-BABF-F9B7E11C9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737D08C8-52AD-4B7E-A217-E28E1AF00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0ED11528-93DA-433F-9B3C-21106EFD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7" name="Google Shape;477;p20"/>
          <p:cNvSpPr txBox="1">
            <a:spLocks noGrp="1"/>
          </p:cNvSpPr>
          <p:nvPr>
            <p:ph idx="1"/>
          </p:nvPr>
        </p:nvSpPr>
        <p:spPr>
          <a:xfrm>
            <a:off x="6337052" y="4368369"/>
            <a:ext cx="5105487" cy="2009281"/>
          </a:xfrm>
          <a:prstGeom prst="rect">
            <a:avLst/>
          </a:prstGeom>
        </p:spPr>
        <p:txBody>
          <a:bodyPr spcFirstLastPara="1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SzPts val="1980"/>
              <a:buNone/>
            </a:pPr>
            <a:r>
              <a:rPr lang="en-US" dirty="0"/>
              <a:t>Most of us live out our lives in groups, and these groups have a profound impact on our thoughts, feelings, and actions.</a:t>
            </a:r>
          </a:p>
        </p:txBody>
      </p:sp>
      <p:pic>
        <p:nvPicPr>
          <p:cNvPr id="3078" name="Picture 6" descr="Reference Groups: Meaning, Types, Primary and Secondary Reference Groups">
            <a:extLst>
              <a:ext uri="{FF2B5EF4-FFF2-40B4-BE49-F238E27FC236}">
                <a16:creationId xmlns:a16="http://schemas.microsoft.com/office/drawing/2014/main" id="{BDC62985-CD2F-4A3D-8925-2DABF1587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7637" y="535779"/>
            <a:ext cx="5824319" cy="388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483;p21">
            <a:extLst>
              <a:ext uri="{FF2B5EF4-FFF2-40B4-BE49-F238E27FC236}">
                <a16:creationId xmlns:a16="http://schemas.microsoft.com/office/drawing/2014/main" id="{68F45BF8-2003-48B7-9457-65283ECB8D40}"/>
              </a:ext>
            </a:extLst>
          </p:cNvPr>
          <p:cNvSpPr txBox="1">
            <a:spLocks/>
          </p:cNvSpPr>
          <p:nvPr/>
        </p:nvSpPr>
        <p:spPr>
          <a:xfrm>
            <a:off x="598057" y="1311409"/>
            <a:ext cx="4816975" cy="356539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  <a:buClr>
                <a:srgbClr val="FFFEFF"/>
              </a:buClr>
              <a:buSzPts val="4000"/>
            </a:pPr>
            <a:r>
              <a:rPr lang="en-US" sz="4800" dirty="0"/>
              <a:t>What is the psychological significance of groups?</a:t>
            </a:r>
          </a:p>
        </p:txBody>
      </p:sp>
      <p:pic>
        <p:nvPicPr>
          <p:cNvPr id="2" name="Picture 2" descr="Marketing is &amp;#39;me&amp;#39;, public relations &amp;#39;we&amp;#39; | LaptrinhX">
            <a:extLst>
              <a:ext uri="{FF2B5EF4-FFF2-40B4-BE49-F238E27FC236}">
                <a16:creationId xmlns:a16="http://schemas.microsoft.com/office/drawing/2014/main" id="{F7CF0519-2867-4D31-9796-C53284B67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29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484;p21">
            <a:extLst>
              <a:ext uri="{FF2B5EF4-FFF2-40B4-BE49-F238E27FC236}">
                <a16:creationId xmlns:a16="http://schemas.microsoft.com/office/drawing/2014/main" id="{A4DE55B6-09FA-4EE7-8E1E-1EF5275BC2CD}"/>
              </a:ext>
            </a:extLst>
          </p:cNvPr>
          <p:cNvSpPr txBox="1">
            <a:spLocks/>
          </p:cNvSpPr>
          <p:nvPr/>
        </p:nvSpPr>
        <p:spPr>
          <a:xfrm>
            <a:off x="7867537" y="333079"/>
            <a:ext cx="3726406" cy="26866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SzPts val="2200"/>
              <a:buNone/>
            </a:pP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 must be myself. I will not hide my tastes or aversions . . . . I will seek my own”. People can live separate and apart from others!</a:t>
            </a:r>
            <a:endParaRPr lang="en-US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Google Shape;485;p21">
            <a:extLst>
              <a:ext uri="{FF2B5EF4-FFF2-40B4-BE49-F238E27FC236}">
                <a16:creationId xmlns:a16="http://schemas.microsoft.com/office/drawing/2014/main" id="{33CED073-792E-45B1-AA9B-BA01DE80B52D}"/>
              </a:ext>
            </a:extLst>
          </p:cNvPr>
          <p:cNvSpPr txBox="1">
            <a:spLocks/>
          </p:cNvSpPr>
          <p:nvPr/>
        </p:nvSpPr>
        <p:spPr>
          <a:xfrm>
            <a:off x="7274421" y="3838259"/>
            <a:ext cx="4319522" cy="152399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SzPts val="2200"/>
              <a:buNone/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 join with others because groups meet their psychological and social needs.</a:t>
            </a:r>
            <a:endParaRPr lang="en-US" sz="24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BUT Logo PNG Transparent &amp;amp; SVG Vector - Freebie Supply">
            <a:extLst>
              <a:ext uri="{FF2B5EF4-FFF2-40B4-BE49-F238E27FC236}">
                <a16:creationId xmlns:a16="http://schemas.microsoft.com/office/drawing/2014/main" id="{3DCFEE03-81CB-40A6-A1D5-8E0EDCA32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051" y="2729398"/>
            <a:ext cx="1911759" cy="110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09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Google Shape;491;p22"/>
          <p:cNvSpPr txBox="1">
            <a:spLocks noGrp="1"/>
          </p:cNvSpPr>
          <p:nvPr>
            <p:ph type="title"/>
          </p:nvPr>
        </p:nvSpPr>
        <p:spPr>
          <a:xfrm>
            <a:off x="6218513" y="955676"/>
            <a:ext cx="4840010" cy="1035050"/>
          </a:xfrm>
          <a:prstGeom prst="rect">
            <a:avLst/>
          </a:prstGeom>
        </p:spPr>
        <p:txBody>
          <a:bodyPr spcFirstLastPara="1" lIns="228600" tIns="228600" rIns="228600" bIns="228600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</a:pPr>
            <a:r>
              <a:rPr lang="en-US" b="1" dirty="0"/>
              <a:t>The Need to Belong</a:t>
            </a:r>
            <a:br>
              <a:rPr lang="en-US" b="1" dirty="0"/>
            </a:br>
            <a:endParaRPr lang="en-US" dirty="0"/>
          </a:p>
        </p:txBody>
      </p:sp>
      <p:pic>
        <p:nvPicPr>
          <p:cNvPr id="2050" name="Picture 2" descr="How to encourage young people to make a habit of helping others">
            <a:extLst>
              <a:ext uri="{FF2B5EF4-FFF2-40B4-BE49-F238E27FC236}">
                <a16:creationId xmlns:a16="http://schemas.microsoft.com/office/drawing/2014/main" id="{0BDF0547-7CF0-409E-A3D4-9D69BD1DD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r="24844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2" name="Google Shape;492;p22"/>
          <p:cNvSpPr txBox="1">
            <a:spLocks noGrp="1"/>
          </p:cNvSpPr>
          <p:nvPr>
            <p:ph idx="1"/>
          </p:nvPr>
        </p:nvSpPr>
        <p:spPr>
          <a:xfrm>
            <a:off x="6336049" y="1787525"/>
            <a:ext cx="5297213" cy="465137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b="1" dirty="0"/>
              <a:t> 87.3% of Americans reported that they lived with other people </a:t>
            </a:r>
            <a:r>
              <a:rPr lang="en-US" sz="2400" i="1" dirty="0"/>
              <a:t>such as family members, partners, and roommates (Davis &amp; Smith, 2007).</a:t>
            </a:r>
          </a:p>
          <a:p>
            <a:pPr>
              <a:spcBef>
                <a:spcPts val="0"/>
              </a:spcBef>
              <a:buSzPct val="100000"/>
            </a:pPr>
            <a:endParaRPr lang="en-US" sz="2000" i="1" dirty="0"/>
          </a:p>
          <a:p>
            <a:pPr lvl="0" rtl="0"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b="1" dirty="0"/>
              <a:t> 50% to 80%, reported regularly doing things in groups, </a:t>
            </a:r>
            <a:r>
              <a:rPr lang="en-US" sz="2400" i="1" dirty="0"/>
              <a:t>such as attending a sports event together, visiting one another for the evening, sharing a meal together, or going out as a group to see a movie (Putnam, 2000).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Google Shape;491;p22"/>
          <p:cNvSpPr txBox="1">
            <a:spLocks noGrp="1"/>
          </p:cNvSpPr>
          <p:nvPr>
            <p:ph type="title"/>
          </p:nvPr>
        </p:nvSpPr>
        <p:spPr>
          <a:xfrm>
            <a:off x="6218513" y="955676"/>
            <a:ext cx="4840010" cy="1035050"/>
          </a:xfrm>
          <a:prstGeom prst="rect">
            <a:avLst/>
          </a:prstGeom>
        </p:spPr>
        <p:txBody>
          <a:bodyPr spcFirstLastPara="1" lIns="228600" tIns="228600" rIns="228600" bIns="228600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</a:pPr>
            <a:r>
              <a:rPr lang="en-US" b="1" dirty="0"/>
              <a:t>Affiliation in Groups </a:t>
            </a:r>
            <a:br>
              <a:rPr lang="en-US" b="1" dirty="0"/>
            </a:br>
            <a:endParaRPr lang="en-US" dirty="0"/>
          </a:p>
        </p:txBody>
      </p:sp>
      <p:pic>
        <p:nvPicPr>
          <p:cNvPr id="2050" name="Picture 2" descr="How to encourage young people to make a habit of helping others">
            <a:extLst>
              <a:ext uri="{FF2B5EF4-FFF2-40B4-BE49-F238E27FC236}">
                <a16:creationId xmlns:a16="http://schemas.microsoft.com/office/drawing/2014/main" id="{0BDF0547-7CF0-409E-A3D4-9D69BD1DD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r="24844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1B6A45-F3E0-47AB-9C64-A65C920A8443}"/>
              </a:ext>
            </a:extLst>
          </p:cNvPr>
          <p:cNvSpPr txBox="1"/>
          <p:nvPr/>
        </p:nvSpPr>
        <p:spPr>
          <a:xfrm>
            <a:off x="6323617" y="1695004"/>
            <a:ext cx="5353377" cy="4779368"/>
          </a:xfrm>
          <a:prstGeom prst="rect">
            <a:avLst/>
          </a:prstGeom>
        </p:spPr>
        <p:txBody>
          <a:bodyPr spcFirstLastPara="1" vert="horz" lIns="91425" tIns="45700" rIns="91425" bIns="45700" rtlCol="0" anchorCtr="0">
            <a:normAutofit/>
          </a:bodyPr>
          <a:lstStyle>
            <a:lvl1pPr marL="228600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0"/>
              <a:buFont typeface="Wingdings" panose="05000000000000000000" pitchFamily="2" charset="2"/>
              <a:buChar char="v"/>
              <a:defRPr sz="28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b="0" dirty="0"/>
              <a:t> Groups provide members with information, assistance, and social support.</a:t>
            </a:r>
          </a:p>
          <a:p>
            <a:pPr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b="0" dirty="0"/>
              <a:t> Leon Festinger’s theory of social comparison (1950, 1954) suggested that in many cases people join with others to evaluate the accuracy of their personal beliefs and attitudes. </a:t>
            </a:r>
          </a:p>
        </p:txBody>
      </p:sp>
    </p:spTree>
    <p:extLst>
      <p:ext uri="{BB962C8B-B14F-4D97-AF65-F5344CB8AC3E}">
        <p14:creationId xmlns:p14="http://schemas.microsoft.com/office/powerpoint/2010/main" val="262926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Google Shape;503;p24"/>
          <p:cNvSpPr txBox="1">
            <a:spLocks noGrp="1"/>
          </p:cNvSpPr>
          <p:nvPr>
            <p:ph type="title"/>
          </p:nvPr>
        </p:nvSpPr>
        <p:spPr>
          <a:xfrm>
            <a:off x="5797781" y="155757"/>
            <a:ext cx="5562598" cy="180730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rgbClr val="FFFEFF"/>
              </a:buClr>
              <a:buSzPts val="4000"/>
            </a:pPr>
            <a:r>
              <a:rPr lang="en-US" sz="4000" b="1" dirty="0"/>
              <a:t>Identity and Membership </a:t>
            </a:r>
          </a:p>
        </p:txBody>
      </p:sp>
      <p:pic>
        <p:nvPicPr>
          <p:cNvPr id="9" name="Picture 2" descr="WHO AM I“ - HÀNH TRÌNH KHÁM PHÁ BẢN THÂN - CIO Vietnam">
            <a:extLst>
              <a:ext uri="{FF2B5EF4-FFF2-40B4-BE49-F238E27FC236}">
                <a16:creationId xmlns:a16="http://schemas.microsoft.com/office/drawing/2014/main" id="{2E619367-6AB1-467B-ADFA-0481CF0F3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0" r="26785"/>
          <a:stretch/>
        </p:blipFill>
        <p:spPr bwMode="auto">
          <a:xfrm>
            <a:off x="0" y="10"/>
            <a:ext cx="5664984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4" name="Google Shape;504;p24"/>
          <p:cNvSpPr txBox="1">
            <a:spLocks noGrp="1"/>
          </p:cNvSpPr>
          <p:nvPr>
            <p:ph sz="half" idx="1"/>
          </p:nvPr>
        </p:nvSpPr>
        <p:spPr>
          <a:xfrm>
            <a:off x="5664985" y="1618594"/>
            <a:ext cx="6264256" cy="3843666"/>
          </a:xfrm>
          <a:prstGeom prst="rect">
            <a:avLst/>
          </a:prstGeom>
        </p:spPr>
        <p:txBody>
          <a:bodyPr spcFirstLastPara="1" vert="horz" lIns="91425" tIns="45700" rIns="91425" bIns="45700" rtlCol="0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buSzPct val="100000"/>
            </a:pPr>
            <a:r>
              <a:rPr lang="en-US" sz="2600" dirty="0"/>
              <a:t>Groups help us answer the existentially significant question, </a:t>
            </a:r>
            <a:r>
              <a:rPr lang="en-US" sz="2600" b="1" dirty="0"/>
              <a:t>“Who am I?”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SzPct val="100000"/>
              <a:buNone/>
            </a:pPr>
            <a:endParaRPr lang="en-US" sz="1400" b="1" dirty="0"/>
          </a:p>
          <a:p>
            <a:pPr>
              <a:lnSpc>
                <a:spcPct val="110000"/>
              </a:lnSpc>
              <a:spcBef>
                <a:spcPts val="0"/>
              </a:spcBef>
              <a:buSzPct val="100000"/>
            </a:pPr>
            <a:r>
              <a:rPr lang="en-US" sz="2600" dirty="0"/>
              <a:t>People are defined not only by their traits, preferences, interests, likes, and dislikes, but also by their friendships, social roles, family connections, and group memberships.</a:t>
            </a:r>
          </a:p>
          <a:p>
            <a:pPr>
              <a:lnSpc>
                <a:spcPct val="110000"/>
              </a:lnSpc>
              <a:spcBef>
                <a:spcPts val="0"/>
              </a:spcBef>
              <a:buSzPct val="100000"/>
            </a:pPr>
            <a:endParaRPr lang="en-US" sz="1400" dirty="0"/>
          </a:p>
          <a:p>
            <a:pPr>
              <a:lnSpc>
                <a:spcPct val="110000"/>
              </a:lnSpc>
              <a:spcBef>
                <a:spcPts val="0"/>
              </a:spcBef>
              <a:buSzPct val="100000"/>
            </a:pPr>
            <a:r>
              <a:rPr lang="en-US" sz="2600" dirty="0"/>
              <a:t>The self is not just a “me,” but also a “we.”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Google Shape;491;p22"/>
          <p:cNvSpPr txBox="1">
            <a:spLocks noGrp="1"/>
          </p:cNvSpPr>
          <p:nvPr>
            <p:ph type="title"/>
          </p:nvPr>
        </p:nvSpPr>
        <p:spPr>
          <a:xfrm>
            <a:off x="5987284" y="1044756"/>
            <a:ext cx="5595115" cy="1035050"/>
          </a:xfrm>
          <a:prstGeom prst="rect">
            <a:avLst/>
          </a:prstGeom>
        </p:spPr>
        <p:txBody>
          <a:bodyPr spcFirstLastPara="1" lIns="228600" tIns="228600" rIns="228600" bIns="228600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4000"/>
              <a:buFont typeface="Arial"/>
              <a:buNone/>
            </a:pPr>
            <a:r>
              <a:rPr lang="en-US" b="1" dirty="0"/>
              <a:t>Evolutionary Advantages of Group Living</a:t>
            </a:r>
          </a:p>
        </p:txBody>
      </p:sp>
      <p:pic>
        <p:nvPicPr>
          <p:cNvPr id="2050" name="Picture 2" descr="How to encourage young people to make a habit of helping others">
            <a:extLst>
              <a:ext uri="{FF2B5EF4-FFF2-40B4-BE49-F238E27FC236}">
                <a16:creationId xmlns:a16="http://schemas.microsoft.com/office/drawing/2014/main" id="{0BDF0547-7CF0-409E-A3D4-9D69BD1DD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r="24844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20CEFE-C28B-4683-AFF1-9A095FD354EC}"/>
              </a:ext>
            </a:extLst>
          </p:cNvPr>
          <p:cNvSpPr txBox="1"/>
          <p:nvPr/>
        </p:nvSpPr>
        <p:spPr>
          <a:xfrm>
            <a:off x="5906814" y="2394677"/>
            <a:ext cx="5770179" cy="1830758"/>
          </a:xfrm>
          <a:prstGeom prst="rect">
            <a:avLst/>
          </a:prstGeom>
        </p:spPr>
        <p:txBody>
          <a:bodyPr spcFirstLastPara="1" vert="horz" lIns="91425" tIns="45700" rIns="91425" bIns="45700" rtlCol="0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6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Groups may be humans’ most useful invention, for they provide us with the means to reach goals that would elude us if we remained alone.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F94DA-38F6-492D-AE7B-784517FA3548}"/>
              </a:ext>
            </a:extLst>
          </p:cNvPr>
          <p:cNvSpPr txBox="1"/>
          <p:nvPr/>
        </p:nvSpPr>
        <p:spPr>
          <a:xfrm>
            <a:off x="5906814" y="4345646"/>
            <a:ext cx="6096000" cy="1830758"/>
          </a:xfrm>
          <a:prstGeom prst="rect">
            <a:avLst/>
          </a:prstGeom>
        </p:spPr>
        <p:txBody>
          <a:bodyPr spcFirstLastPara="1" vert="horz" lIns="91425" tIns="45700" rIns="91425" bIns="45700" rtlCol="0" anchorCtr="0">
            <a:noAutofit/>
          </a:bodyPr>
          <a:lstStyle>
            <a:defPPr>
              <a:defRPr lang="en-US"/>
            </a:defPPr>
            <a:lvl1pPr marL="228600" indent="-228600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26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“People become dependent on one another for the satisfaction of their needs” (</a:t>
            </a:r>
            <a:r>
              <a:rPr lang="en-US" i="1" dirty="0"/>
              <a:t>Theory of social integration, Moreland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513321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tlas">
  <a:themeElements>
    <a:clrScheme name="Atlas">
      <a:dk1>
        <a:srgbClr val="000000"/>
      </a:dk1>
      <a:lt1>
        <a:srgbClr val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3577</TotalTime>
  <Words>1180</Words>
  <Application>Microsoft Office PowerPoint</Application>
  <PresentationFormat>Widescreen</PresentationFormat>
  <Paragraphs>89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Calibri Light</vt:lpstr>
      <vt:lpstr>Kristen ITC</vt:lpstr>
      <vt:lpstr>Lucida Sans Unicode</vt:lpstr>
      <vt:lpstr>Noto Sans Symbols</vt:lpstr>
      <vt:lpstr>Quicksand</vt:lpstr>
      <vt:lpstr>Source Sans Pro</vt:lpstr>
      <vt:lpstr>Office Theme</vt:lpstr>
      <vt:lpstr>1_Office Theme</vt:lpstr>
      <vt:lpstr>Atlas</vt:lpstr>
      <vt:lpstr>Eleanor template</vt:lpstr>
      <vt:lpstr>Communication and In-group Working Skills (cont.)</vt:lpstr>
      <vt:lpstr>CHAPTER OUTLINE</vt:lpstr>
      <vt:lpstr>LEARNING OBJECTIVES</vt:lpstr>
      <vt:lpstr>6. The Psychology of Groups</vt:lpstr>
      <vt:lpstr>PowerPoint Presentation</vt:lpstr>
      <vt:lpstr>The Need to Belong </vt:lpstr>
      <vt:lpstr>Affiliation in Groups  </vt:lpstr>
      <vt:lpstr>Identity and Membership </vt:lpstr>
      <vt:lpstr>Evolutionary Advantages of Group Living</vt:lpstr>
      <vt:lpstr>Motivation and Performance </vt:lpstr>
      <vt:lpstr>Teamwork</vt:lpstr>
      <vt:lpstr>Tuckman’s Group Development Stages </vt:lpstr>
      <vt:lpstr>PowerPoint Presentation</vt:lpstr>
      <vt:lpstr>Making Decisions in Groups </vt:lpstr>
      <vt:lpstr>Group Polarization</vt:lpstr>
      <vt:lpstr>Common Knowledge Effect or Shared Information Bias  </vt:lpstr>
      <vt:lpstr>PowerPoint Presentation</vt:lpstr>
      <vt:lpstr>Groupthink  </vt:lpstr>
      <vt:lpstr>PowerPoint Presentation</vt:lpstr>
      <vt:lpstr>You and Your Groups </vt:lpstr>
      <vt:lpstr>You and Your Groups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&amp; TEAM OVERVIEW</dc:title>
  <dc:creator>Admin</dc:creator>
  <cp:lastModifiedBy>Bui Hoang Dung (FE FPTU HN)</cp:lastModifiedBy>
  <cp:revision>95</cp:revision>
  <dcterms:created xsi:type="dcterms:W3CDTF">2021-07-31T10:19:01Z</dcterms:created>
  <dcterms:modified xsi:type="dcterms:W3CDTF">2023-04-13T16:27:19Z</dcterms:modified>
</cp:coreProperties>
</file>